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tmp" ContentType="image/png"/>
  <Default Extension="jpeg" ContentType="image/jpeg"/>
  <Default Extension="wma" ContentType="audio/x-ms-wma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72" r:id="rId2"/>
  </p:sldMasterIdLst>
  <p:notesMasterIdLst>
    <p:notesMasterId r:id="rId75"/>
  </p:notesMasterIdLst>
  <p:sldIdLst>
    <p:sldId id="256" r:id="rId3"/>
    <p:sldId id="302" r:id="rId4"/>
    <p:sldId id="303" r:id="rId5"/>
    <p:sldId id="359" r:id="rId6"/>
    <p:sldId id="357" r:id="rId7"/>
    <p:sldId id="360" r:id="rId8"/>
    <p:sldId id="304" r:id="rId9"/>
    <p:sldId id="305" r:id="rId10"/>
    <p:sldId id="361" r:id="rId11"/>
    <p:sldId id="306" r:id="rId12"/>
    <p:sldId id="362" r:id="rId13"/>
    <p:sldId id="307" r:id="rId14"/>
    <p:sldId id="308" r:id="rId15"/>
    <p:sldId id="309" r:id="rId16"/>
    <p:sldId id="310" r:id="rId17"/>
    <p:sldId id="311" r:id="rId18"/>
    <p:sldId id="313" r:id="rId19"/>
    <p:sldId id="312" r:id="rId20"/>
    <p:sldId id="358" r:id="rId21"/>
    <p:sldId id="363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321" r:id="rId30"/>
    <p:sldId id="322" r:id="rId31"/>
    <p:sldId id="323" r:id="rId32"/>
    <p:sldId id="324" r:id="rId33"/>
    <p:sldId id="325" r:id="rId34"/>
    <p:sldId id="326" r:id="rId35"/>
    <p:sldId id="378" r:id="rId36"/>
    <p:sldId id="327" r:id="rId37"/>
    <p:sldId id="328" r:id="rId38"/>
    <p:sldId id="364" r:id="rId39"/>
    <p:sldId id="329" r:id="rId40"/>
    <p:sldId id="365" r:id="rId41"/>
    <p:sldId id="330" r:id="rId42"/>
    <p:sldId id="366" r:id="rId43"/>
    <p:sldId id="331" r:id="rId44"/>
    <p:sldId id="332" r:id="rId45"/>
    <p:sldId id="367" r:id="rId46"/>
    <p:sldId id="334" r:id="rId47"/>
    <p:sldId id="333" r:id="rId48"/>
    <p:sldId id="335" r:id="rId49"/>
    <p:sldId id="336" r:id="rId50"/>
    <p:sldId id="368" r:id="rId51"/>
    <p:sldId id="353" r:id="rId52"/>
    <p:sldId id="354" r:id="rId53"/>
    <p:sldId id="369" r:id="rId54"/>
    <p:sldId id="337" r:id="rId55"/>
    <p:sldId id="338" r:id="rId56"/>
    <p:sldId id="370" r:id="rId57"/>
    <p:sldId id="339" r:id="rId58"/>
    <p:sldId id="340" r:id="rId59"/>
    <p:sldId id="341" r:id="rId60"/>
    <p:sldId id="342" r:id="rId61"/>
    <p:sldId id="371" r:id="rId62"/>
    <p:sldId id="343" r:id="rId63"/>
    <p:sldId id="344" r:id="rId64"/>
    <p:sldId id="372" r:id="rId65"/>
    <p:sldId id="373" r:id="rId66"/>
    <p:sldId id="345" r:id="rId67"/>
    <p:sldId id="374" r:id="rId68"/>
    <p:sldId id="375" r:id="rId69"/>
    <p:sldId id="346" r:id="rId70"/>
    <p:sldId id="376" r:id="rId71"/>
    <p:sldId id="377" r:id="rId72"/>
    <p:sldId id="379" r:id="rId73"/>
    <p:sldId id="356" r:id="rId74"/>
  </p:sldIdLst>
  <p:sldSz cx="9144000" cy="6858000" type="screen4x3"/>
  <p:notesSz cx="6858000" cy="9945688"/>
  <p:photoAlbum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91" autoAdjust="0"/>
    <p:restoredTop sz="94622" autoAdjust="0"/>
  </p:normalViewPr>
  <p:slideViewPr>
    <p:cSldViewPr>
      <p:cViewPr varScale="1">
        <p:scale>
          <a:sx n="87" d="100"/>
          <a:sy n="87" d="100"/>
        </p:scale>
        <p:origin x="-120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3270" y="-102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8D6AAB-378A-48E0-8D39-8A4CF8D0F6F8}" type="datetimeFigureOut">
              <a:rPr kumimoji="1" lang="ja-JP" altLang="en-US" smtClean="0"/>
              <a:t>2014/3/4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E1058A-1D12-4893-AA5D-779A8459BA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4930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1058A-1D12-4893-AA5D-779A8459BAA6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891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1058A-1D12-4893-AA5D-779A8459BAA6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6553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F04DC-B7CB-4B7B-8A74-1144437D85DE}" type="datetimeFigureOut">
              <a:rPr kumimoji="1" lang="ja-JP" altLang="en-US" smtClean="0"/>
              <a:t>2014/3/4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E6494-85B2-4A66-896C-221145BED0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2731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F04DC-B7CB-4B7B-8A74-1144437D85DE}" type="datetimeFigureOut">
              <a:rPr kumimoji="1" lang="ja-JP" altLang="en-US" smtClean="0"/>
              <a:t>2014/3/4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E6494-85B2-4A66-896C-221145BED0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8887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F04DC-B7CB-4B7B-8A74-1144437D85DE}" type="datetimeFigureOut">
              <a:rPr kumimoji="1" lang="ja-JP" altLang="en-US" smtClean="0"/>
              <a:t>2014/3/4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E6494-85B2-4A66-896C-221145BED0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8755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F04DC-B7CB-4B7B-8A74-1144437D85DE}" type="datetimeFigureOut">
              <a:rPr kumimoji="1" lang="ja-JP" altLang="en-US" smtClean="0"/>
              <a:t>2014/3/4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E6494-85B2-4A66-896C-221145BED0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8481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F04DC-B7CB-4B7B-8A74-1144437D85DE}" type="datetimeFigureOut">
              <a:rPr kumimoji="1" lang="ja-JP" altLang="en-US" smtClean="0"/>
              <a:t>2014/3/4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E6494-85B2-4A66-896C-221145BED0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645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F04DC-B7CB-4B7B-8A74-1144437D85DE}" type="datetimeFigureOut">
              <a:rPr kumimoji="1" lang="ja-JP" altLang="en-US" smtClean="0"/>
              <a:t>2014/3/4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E6494-85B2-4A66-896C-221145BED0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479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F04DC-B7CB-4B7B-8A74-1144437D85DE}" type="datetimeFigureOut">
              <a:rPr kumimoji="1" lang="ja-JP" altLang="en-US" smtClean="0"/>
              <a:t>2014/3/4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E6494-85B2-4A66-896C-221145BED0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1494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F04DC-B7CB-4B7B-8A74-1144437D85DE}" type="datetimeFigureOut">
              <a:rPr kumimoji="1" lang="ja-JP" altLang="en-US" smtClean="0"/>
              <a:t>2014/3/4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E6494-85B2-4A66-896C-221145BED0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44927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F04DC-B7CB-4B7B-8A74-1144437D85DE}" type="datetimeFigureOut">
              <a:rPr kumimoji="1" lang="ja-JP" altLang="en-US" smtClean="0"/>
              <a:t>2014/3/4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E6494-85B2-4A66-896C-221145BED0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8694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F04DC-B7CB-4B7B-8A74-1144437D85DE}" type="datetimeFigureOut">
              <a:rPr kumimoji="1" lang="ja-JP" altLang="en-US" smtClean="0"/>
              <a:t>2014/3/4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E6494-85B2-4A66-896C-221145BED0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7541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F04DC-B7CB-4B7B-8A74-1144437D85DE}" type="datetimeFigureOut">
              <a:rPr kumimoji="1" lang="ja-JP" altLang="en-US" smtClean="0"/>
              <a:t>2014/3/4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E6494-85B2-4A66-896C-221145BED0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4948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F04DC-B7CB-4B7B-8A74-1144437D85DE}" type="datetimeFigureOut">
              <a:rPr kumimoji="1" lang="ja-JP" altLang="en-US" smtClean="0"/>
              <a:t>2014/3/4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E6494-85B2-4A66-896C-221145BED0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6709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F04DC-B7CB-4B7B-8A74-1144437D85DE}" type="datetimeFigureOut">
              <a:rPr kumimoji="1" lang="ja-JP" altLang="en-US" smtClean="0"/>
              <a:t>2014/3/4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E6494-85B2-4A66-896C-221145BED0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14986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F04DC-B7CB-4B7B-8A74-1144437D85DE}" type="datetimeFigureOut">
              <a:rPr kumimoji="1" lang="ja-JP" altLang="en-US" smtClean="0"/>
              <a:t>2014/3/4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E6494-85B2-4A66-896C-221145BED0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26590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F04DC-B7CB-4B7B-8A74-1144437D85DE}" type="datetimeFigureOut">
              <a:rPr kumimoji="1" lang="ja-JP" altLang="en-US" smtClean="0"/>
              <a:t>2014/3/4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E6494-85B2-4A66-896C-221145BED0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0938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F04DC-B7CB-4B7B-8A74-1144437D85DE}" type="datetimeFigureOut">
              <a:rPr kumimoji="1" lang="ja-JP" altLang="en-US" smtClean="0"/>
              <a:t>2014/3/4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E6494-85B2-4A66-896C-221145BED0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1160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F04DC-B7CB-4B7B-8A74-1144437D85DE}" type="datetimeFigureOut">
              <a:rPr kumimoji="1" lang="ja-JP" altLang="en-US" smtClean="0"/>
              <a:t>2014/3/4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E6494-85B2-4A66-896C-221145BED0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003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F04DC-B7CB-4B7B-8A74-1144437D85DE}" type="datetimeFigureOut">
              <a:rPr kumimoji="1" lang="ja-JP" altLang="en-US" smtClean="0"/>
              <a:t>2014/3/4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E6494-85B2-4A66-896C-221145BED0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0082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F04DC-B7CB-4B7B-8A74-1144437D85DE}" type="datetimeFigureOut">
              <a:rPr kumimoji="1" lang="ja-JP" altLang="en-US" smtClean="0"/>
              <a:t>2014/3/4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E6494-85B2-4A66-896C-221145BED0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984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F04DC-B7CB-4B7B-8A74-1144437D85DE}" type="datetimeFigureOut">
              <a:rPr kumimoji="1" lang="ja-JP" altLang="en-US" smtClean="0"/>
              <a:t>2014/3/4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E6494-85B2-4A66-896C-221145BED0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1606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F04DC-B7CB-4B7B-8A74-1144437D85DE}" type="datetimeFigureOut">
              <a:rPr kumimoji="1" lang="ja-JP" altLang="en-US" smtClean="0"/>
              <a:t>2014/3/4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E6494-85B2-4A66-896C-221145BED0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9371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F04DC-B7CB-4B7B-8A74-1144437D85DE}" type="datetimeFigureOut">
              <a:rPr kumimoji="1" lang="ja-JP" altLang="en-US" smtClean="0"/>
              <a:t>2014/3/4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E6494-85B2-4A66-896C-221145BED0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497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F04DC-B7CB-4B7B-8A74-1144437D85DE}" type="datetimeFigureOut">
              <a:rPr kumimoji="1" lang="ja-JP" altLang="en-US" smtClean="0"/>
              <a:t>2014/3/4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E6494-85B2-4A66-896C-221145BED0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3097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F04DC-B7CB-4B7B-8A74-1144437D85DE}" type="datetimeFigureOut">
              <a:rPr kumimoji="1" lang="ja-JP" altLang="en-US" smtClean="0"/>
              <a:t>2014/3/4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E6494-85B2-4A66-896C-221145BED0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8694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tmp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2051720" y="332656"/>
            <a:ext cx="4896544" cy="103797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ja-JP" altLang="en-US" dirty="0" smtClean="0">
                <a:solidFill>
                  <a:srgbClr val="0070C0"/>
                </a:solidFill>
                <a:latin typeface="HG創英角ｺﾞｼｯｸUB" pitchFamily="49" charset="-128"/>
                <a:ea typeface="HG創英角ｺﾞｼｯｸUB" pitchFamily="49" charset="-128"/>
              </a:rPr>
              <a:t>フィッシング詐欺 編</a:t>
            </a:r>
            <a:endParaRPr lang="ja-JP" altLang="en-US" dirty="0">
              <a:solidFill>
                <a:srgbClr val="0070C0"/>
              </a:solidFill>
              <a:latin typeface="HG創英角ｺﾞｼｯｸUB" pitchFamily="49" charset="-128"/>
              <a:ea typeface="HG創英角ｺﾞｼｯｸUB" pitchFamily="49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228184" y="6453336"/>
            <a:ext cx="2915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 smtClean="0">
                <a:solidFill>
                  <a:prstClr val="black"/>
                </a:solidFill>
              </a:rPr>
              <a:t>制作：</a:t>
            </a:r>
            <a:r>
              <a:rPr lang="en-US" altLang="ja-JP" sz="1600" dirty="0" smtClean="0">
                <a:solidFill>
                  <a:prstClr val="black"/>
                </a:solidFill>
              </a:rPr>
              <a:t>NPO</a:t>
            </a:r>
            <a:r>
              <a:rPr lang="ja-JP" altLang="en-US" sz="1600" dirty="0" smtClean="0">
                <a:solidFill>
                  <a:prstClr val="black"/>
                </a:solidFill>
              </a:rPr>
              <a:t>法人</a:t>
            </a:r>
            <a:r>
              <a:rPr lang="en-US" altLang="ja-JP" sz="1600" dirty="0" smtClean="0">
                <a:solidFill>
                  <a:prstClr val="black"/>
                </a:solidFill>
              </a:rPr>
              <a:t>IT</a:t>
            </a:r>
            <a:r>
              <a:rPr lang="ja-JP" altLang="en-US" sz="1600" dirty="0" smtClean="0">
                <a:solidFill>
                  <a:prstClr val="black"/>
                </a:solidFill>
              </a:rPr>
              <a:t>サポートさが</a:t>
            </a:r>
            <a:endParaRPr lang="ja-JP" altLang="en-US" sz="1600" dirty="0">
              <a:solidFill>
                <a:prstClr val="black"/>
              </a:solidFill>
            </a:endParaRPr>
          </a:p>
        </p:txBody>
      </p:sp>
      <p:cxnSp>
        <p:nvCxnSpPr>
          <p:cNvPr id="8" name="直線コネクタ 7"/>
          <p:cNvCxnSpPr/>
          <p:nvPr/>
        </p:nvCxnSpPr>
        <p:spPr>
          <a:xfrm>
            <a:off x="0" y="1340768"/>
            <a:ext cx="9144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48" y="1556792"/>
            <a:ext cx="8022000" cy="481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308" y="1556792"/>
            <a:ext cx="3384132" cy="20304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9427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0"/>
    </mc:Choice>
    <mc:Fallback xmlns="">
      <p:transition spd="slow" advTm="546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1944216" y="212447"/>
            <a:ext cx="67322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だろ！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？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約束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は守ってもらうかんな！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！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音楽プレイヤー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買って、</a:t>
            </a:r>
            <a:r>
              <a:rPr lang="ja-JP" altLang="en-US" sz="2400" dirty="0">
                <a:latin typeface="HG創英角ﾎﾟｯﾌﾟ体" pitchFamily="49" charset="-128"/>
                <a:ea typeface="HG創英角ﾎﾟｯﾌﾟ体" pitchFamily="49" charset="-128"/>
              </a:rPr>
              <a:t>音楽プレイヤー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！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！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474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66"/>
    </mc:Choice>
    <mc:Fallback xmlns="">
      <p:transition spd="slow" advTm="6266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正方形/長方形 3"/>
          <p:cNvSpPr/>
          <p:nvPr/>
        </p:nvSpPr>
        <p:spPr>
          <a:xfrm>
            <a:off x="5796136" y="3068960"/>
            <a:ext cx="30729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2400" dirty="0" err="1">
                <a:latin typeface="HG創英角ﾎﾟｯﾌﾟ体" pitchFamily="49" charset="-128"/>
                <a:ea typeface="HG創英角ﾎﾟｯﾌﾟ体" pitchFamily="49" charset="-128"/>
              </a:rPr>
              <a:t>わかった</a:t>
            </a:r>
            <a:r>
              <a:rPr lang="ja-JP" altLang="ja-JP" sz="2400" dirty="0" err="1" smtClean="0">
                <a:latin typeface="HG創英角ﾎﾟｯﾌﾟ体" pitchFamily="49" charset="-128"/>
                <a:ea typeface="HG創英角ﾎﾟｯﾌﾟ体" pitchFamily="49" charset="-128"/>
              </a:rPr>
              <a:t>わかった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今度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買いに行こう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な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944216" y="212447"/>
            <a:ext cx="67322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だろ！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？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約束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は守ってもらうかんな！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！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音楽プレイヤー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買って、</a:t>
            </a:r>
            <a:r>
              <a:rPr lang="ja-JP" altLang="en-US" sz="2400" dirty="0">
                <a:latin typeface="HG創英角ﾎﾟｯﾌﾟ体" pitchFamily="49" charset="-128"/>
                <a:ea typeface="HG創英角ﾎﾟｯﾌﾟ体" pitchFamily="49" charset="-128"/>
              </a:rPr>
              <a:t>音楽プレイヤー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！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！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157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9"/>
    </mc:Choice>
    <mc:Fallback xmlns="">
      <p:transition spd="slow" advTm="3169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2389688" y="476672"/>
            <a:ext cx="32624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今度っていつだよ！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？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今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から行こうよ！！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739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2"/>
    </mc:Choice>
    <mc:Fallback xmlns="">
      <p:transition spd="slow" advTm="4552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2339752" y="2097633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ほら～</a:t>
            </a:r>
            <a:r>
              <a:rPr lang="ja-JP" altLang="ja-JP" sz="2400" dirty="0" err="1">
                <a:latin typeface="HG創英角ﾎﾟｯﾌﾟ体" pitchFamily="49" charset="-128"/>
                <a:ea typeface="HG創英角ﾎﾟｯﾌﾟ体" pitchFamily="49" charset="-128"/>
              </a:rPr>
              <a:t>早く早く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～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37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4"/>
    </mc:Choice>
    <mc:Fallback xmlns="">
      <p:transition spd="slow" advTm="5904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5868144" y="701565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しょうがないなぁ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…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558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3"/>
    </mc:Choice>
    <mc:Fallback xmlns="">
      <p:transition spd="slow" advTm="2163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650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3"/>
    </mc:Choice>
    <mc:Fallback xmlns="">
      <p:transition spd="slow" advTm="1913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742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9"/>
    </mc:Choice>
    <mc:Fallback xmlns="">
      <p:transition spd="slow" advTm="3419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2171341" y="4653136"/>
            <a:ext cx="510909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ふふふ、やっと買って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もらった！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en-US" sz="2400" dirty="0">
                <a:latin typeface="HG創英角ﾎﾟｯﾌﾟ体" pitchFamily="49" charset="-128"/>
                <a:ea typeface="HG創英角ﾎﾟｯﾌﾟ体" pitchFamily="49" charset="-128"/>
              </a:rPr>
              <a:t>どこでも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聞ける音楽プレイヤー！！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215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9"/>
    </mc:Choice>
    <mc:Fallback xmlns="">
      <p:transition spd="slow" advTm="5369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正方形/長方形 4"/>
          <p:cNvSpPr/>
          <p:nvPr/>
        </p:nvSpPr>
        <p:spPr>
          <a:xfrm>
            <a:off x="323528" y="2660719"/>
            <a:ext cx="29523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ネットも出来るし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、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メール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も、ゲームも出来る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し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★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323528" y="5190291"/>
            <a:ext cx="44935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まるで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、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スマートフォン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みたいじゃ</a:t>
            </a:r>
            <a:r>
              <a:rPr lang="ja-JP" altLang="ja-JP" sz="2400" dirty="0" err="1">
                <a:latin typeface="HG創英角ﾎﾟｯﾌﾟ体" pitchFamily="49" charset="-128"/>
                <a:ea typeface="HG創英角ﾎﾟｯﾌﾟ体" pitchFamily="49" charset="-128"/>
              </a:rPr>
              <a:t>ん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！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3589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21"/>
    </mc:Choice>
    <mc:Fallback xmlns="">
      <p:transition spd="slow" advTm="872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正方形/長方形 3"/>
          <p:cNvSpPr/>
          <p:nvPr/>
        </p:nvSpPr>
        <p:spPr>
          <a:xfrm>
            <a:off x="395536" y="908720"/>
            <a:ext cx="49685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あれ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とこれと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…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全部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ダウンロードしち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ゃ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え！</a:t>
            </a:r>
            <a:endParaRPr lang="ja-JP" altLang="ja-JP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8487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46"/>
    </mc:Choice>
    <mc:Fallback xmlns="">
      <p:transition spd="slow" advTm="8846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1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フィッシング詐欺編完パケ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75469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1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2"/>
    </mc:Choice>
    <mc:Fallback xmlns="">
      <p:transition spd="slow" advTm="2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7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6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正方形/長方形 3"/>
          <p:cNvSpPr/>
          <p:nvPr/>
        </p:nvSpPr>
        <p:spPr>
          <a:xfrm>
            <a:off x="395536" y="908720"/>
            <a:ext cx="49685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あれ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とこれと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…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全部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ダウンロードしち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ゃ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え！</a:t>
            </a:r>
            <a:endParaRPr lang="ja-JP" altLang="ja-JP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3851920" y="4365103"/>
            <a:ext cx="42302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よし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、これで友達との会話に乗り遅れないで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すむ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な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！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4418687" y="5589240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とりあえず和也に連絡…っと</a:t>
            </a:r>
          </a:p>
        </p:txBody>
      </p:sp>
    </p:spTree>
    <p:extLst>
      <p:ext uri="{BB962C8B-B14F-4D97-AF65-F5344CB8AC3E}">
        <p14:creationId xmlns:p14="http://schemas.microsoft.com/office/powerpoint/2010/main" val="208249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06"/>
    </mc:Choice>
    <mc:Fallback xmlns="">
      <p:transition spd="slow" advTm="10106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251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1"/>
    </mc:Choice>
    <mc:Fallback xmlns="">
      <p:transition spd="slow" advTm="3351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254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2"/>
    </mc:Choice>
    <mc:Fallback xmlns="">
      <p:transition spd="slow" advTm="1752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198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9"/>
    </mc:Choice>
    <mc:Fallback xmlns="">
      <p:transition spd="slow" advTm="2159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697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9"/>
    </mc:Choice>
    <mc:Fallback xmlns="">
      <p:transition spd="slow" advTm="1909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380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5"/>
    </mc:Choice>
    <mc:Fallback xmlns="">
      <p:transition spd="slow" advTm="6305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086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0"/>
    </mc:Choice>
    <mc:Fallback xmlns="">
      <p:transition spd="slow" advTm="165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49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6"/>
    </mc:Choice>
    <mc:Fallback xmlns="">
      <p:transition spd="slow" advTm="1256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6019"/>
            <a:ext cx="9144000" cy="548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3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4"/>
    </mc:Choice>
    <mc:Fallback xmlns="">
      <p:transition spd="slow" advTm="2504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6019"/>
            <a:ext cx="9144000" cy="548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8"/>
    </mc:Choice>
    <mc:Fallback xmlns="">
      <p:transition spd="slow" advTm="788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正方形/長方形 3"/>
          <p:cNvSpPr/>
          <p:nvPr/>
        </p:nvSpPr>
        <p:spPr>
          <a:xfrm>
            <a:off x="1691680" y="1805915"/>
            <a:ext cx="20313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とう</a:t>
            </a:r>
            <a:r>
              <a:rPr lang="ja-JP" altLang="ja-JP" sz="2400" dirty="0" err="1">
                <a:latin typeface="HG創英角ﾎﾟｯﾌﾟ体" pitchFamily="49" charset="-128"/>
                <a:ea typeface="HG創英角ﾎﾟｯﾌﾟ体" pitchFamily="49" charset="-128"/>
              </a:rPr>
              <a:t>ちゃん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！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とう</a:t>
            </a:r>
            <a:r>
              <a:rPr lang="ja-JP" altLang="en-US" sz="2400" dirty="0" err="1" smtClean="0">
                <a:latin typeface="HG創英角ﾎﾟｯﾌﾟ体" pitchFamily="49" charset="-128"/>
                <a:ea typeface="HG創英角ﾎﾟｯﾌﾟ体" pitchFamily="49" charset="-128"/>
              </a:rPr>
              <a:t>ちゃん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！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949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3"/>
    </mc:Choice>
    <mc:Fallback xmlns="">
      <p:transition spd="slow" advTm="2013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6019"/>
            <a:ext cx="9144000" cy="548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37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3"/>
    </mc:Choice>
    <mc:Fallback xmlns="">
      <p:transition spd="slow" advTm="3233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6019"/>
            <a:ext cx="9144000" cy="548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77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8"/>
    </mc:Choice>
    <mc:Fallback xmlns="">
      <p:transition spd="slow" advTm="2388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6019"/>
            <a:ext cx="9144000" cy="548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1"/>
    </mc:Choice>
    <mc:Fallback xmlns="">
      <p:transition spd="slow" advTm="3481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1547664" y="966537"/>
            <a:ext cx="2376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有料アプリか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…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951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7"/>
    </mc:Choice>
    <mc:Fallback xmlns="">
      <p:transition spd="slow" advTm="8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1547664" y="966537"/>
            <a:ext cx="2376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有料アプリか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…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827584" y="5180999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コンビニで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プリペード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カード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を買ってくるか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、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クレジットカード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を登録しなきゃいけないのか…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…</a:t>
            </a:r>
            <a:endParaRPr lang="en-US" altLang="ja-JP" sz="2400" dirty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よくわかんないし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、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クレジット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カード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貸して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もらおう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！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629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17"/>
    </mc:Choice>
    <mc:Fallback xmlns="">
      <p:transition spd="slow" advTm="15617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4969202" y="2513324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と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ー</a:t>
            </a:r>
            <a:r>
              <a:rPr lang="ja-JP" altLang="ja-JP" sz="2400" dirty="0" err="1">
                <a:latin typeface="HG創英角ﾎﾟｯﾌﾟ体" pitchFamily="49" charset="-128"/>
                <a:ea typeface="HG創英角ﾎﾟｯﾌﾟ体" pitchFamily="49" charset="-128"/>
              </a:rPr>
              <a:t>ちゃ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ー</a:t>
            </a:r>
            <a:r>
              <a:rPr lang="ja-JP" altLang="ja-JP" sz="2400" dirty="0" err="1">
                <a:latin typeface="HG創英角ﾎﾟｯﾌﾟ体" pitchFamily="49" charset="-128"/>
                <a:ea typeface="HG創英角ﾎﾟｯﾌﾟ体" pitchFamily="49" charset="-128"/>
              </a:rPr>
              <a:t>ん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！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3779912" y="3663979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と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ー</a:t>
            </a:r>
            <a:r>
              <a:rPr lang="ja-JP" altLang="ja-JP" sz="2400" dirty="0" err="1">
                <a:latin typeface="HG創英角ﾎﾟｯﾌﾟ体" pitchFamily="49" charset="-128"/>
                <a:ea typeface="HG創英角ﾎﾟｯﾌﾟ体" pitchFamily="49" charset="-128"/>
              </a:rPr>
              <a:t>ちゃ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ー</a:t>
            </a:r>
            <a:r>
              <a:rPr lang="ja-JP" altLang="ja-JP" sz="2400" dirty="0" err="1">
                <a:latin typeface="HG創英角ﾎﾟｯﾌﾟ体" pitchFamily="49" charset="-128"/>
                <a:ea typeface="HG創英角ﾎﾟｯﾌﾟ体" pitchFamily="49" charset="-128"/>
              </a:rPr>
              <a:t>ん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！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011684" y="1628800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と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ー</a:t>
            </a:r>
            <a:r>
              <a:rPr lang="ja-JP" altLang="ja-JP" sz="2400" dirty="0" err="1">
                <a:latin typeface="HG創英角ﾎﾟｯﾌﾟ体" pitchFamily="49" charset="-128"/>
                <a:ea typeface="HG創英角ﾎﾟｯﾌﾟ体" pitchFamily="49" charset="-128"/>
              </a:rPr>
              <a:t>ちゃ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ー</a:t>
            </a:r>
            <a:r>
              <a:rPr lang="ja-JP" altLang="ja-JP" sz="2400" dirty="0" err="1">
                <a:latin typeface="HG創英角ﾎﾟｯﾌﾟ体" pitchFamily="49" charset="-128"/>
                <a:ea typeface="HG創英角ﾎﾟｯﾌﾟ体" pitchFamily="49" charset="-128"/>
              </a:rPr>
              <a:t>ん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！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1276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5"/>
    </mc:Choice>
    <mc:Fallback xmlns="">
      <p:transition spd="slow" advTm="6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5652120" y="908720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おー、どうした拓哉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348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2"/>
    </mc:Choice>
    <mc:Fallback xmlns="">
      <p:transition spd="slow" advTm="1762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正方形/長方形 3"/>
          <p:cNvSpPr/>
          <p:nvPr/>
        </p:nvSpPr>
        <p:spPr>
          <a:xfrm>
            <a:off x="1774135" y="3789040"/>
            <a:ext cx="3877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クレジットカード貸して！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5004048" y="370850"/>
            <a:ext cx="3995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クレジットカード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？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それ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はちょっとな…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。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だいたい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、何に使うんだ？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101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82"/>
    </mc:Choice>
    <mc:Fallback xmlns="">
      <p:transition spd="slow" advTm="10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5148064" y="3429000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うーん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、しかし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なー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051720" y="275164"/>
            <a:ext cx="58326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この間買って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もらった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音楽プレイヤー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の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アプリを落とすため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に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、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どう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しても必要なんだ！お願い！！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190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39"/>
    </mc:Choice>
    <mc:Fallback xmlns="">
      <p:transition spd="slow" advTm="10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正方形/長方形 5"/>
          <p:cNvSpPr/>
          <p:nvPr/>
        </p:nvSpPr>
        <p:spPr>
          <a:xfrm>
            <a:off x="2123728" y="685800"/>
            <a:ext cx="44935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お願い、なんでもするから！！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394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5"/>
    </mc:Choice>
    <mc:Fallback xmlns="">
      <p:transition spd="slow" advTm="5045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正方形/長方形 3"/>
          <p:cNvSpPr/>
          <p:nvPr/>
        </p:nvSpPr>
        <p:spPr>
          <a:xfrm>
            <a:off x="1691680" y="1805915"/>
            <a:ext cx="20313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とう</a:t>
            </a:r>
            <a:r>
              <a:rPr lang="ja-JP" altLang="ja-JP" sz="2400" dirty="0" err="1">
                <a:latin typeface="HG創英角ﾎﾟｯﾌﾟ体" pitchFamily="49" charset="-128"/>
                <a:ea typeface="HG創英角ﾎﾟｯﾌﾟ体" pitchFamily="49" charset="-128"/>
              </a:rPr>
              <a:t>ちゃん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！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とう</a:t>
            </a:r>
            <a:r>
              <a:rPr lang="ja-JP" altLang="en-US" sz="2400" dirty="0" err="1" smtClean="0">
                <a:latin typeface="HG創英角ﾎﾟｯﾌﾟ体" pitchFamily="49" charset="-128"/>
                <a:ea typeface="HG創英角ﾎﾟｯﾌﾟ体" pitchFamily="49" charset="-128"/>
              </a:rPr>
              <a:t>ちゃん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！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4283968" y="689992"/>
            <a:ext cx="44935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どうした拓哉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、そんな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に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慌てて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300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7"/>
    </mc:Choice>
    <mc:Fallback xmlns="">
      <p:transition spd="slow" advTm="2907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正方形/長方形 3"/>
          <p:cNvSpPr/>
          <p:nvPr/>
        </p:nvSpPr>
        <p:spPr>
          <a:xfrm>
            <a:off x="4038915" y="548680"/>
            <a:ext cx="51415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…しょうがない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、なら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月</a:t>
            </a:r>
            <a:r>
              <a:rPr lang="en-US" altLang="ja-JP" sz="2400" dirty="0">
                <a:latin typeface="HG創英角ﾎﾟｯﾌﾟ体" pitchFamily="49" charset="-128"/>
                <a:ea typeface="HG創英角ﾎﾟｯﾌﾟ体" pitchFamily="49" charset="-128"/>
              </a:rPr>
              <a:t>500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円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それ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以上はダメ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だ</a:t>
            </a:r>
            <a:r>
              <a:rPr lang="ja-JP" altLang="en-US" sz="2400" dirty="0">
                <a:latin typeface="HG創英角ﾎﾟｯﾌﾟ体" pitchFamily="49" charset="-128"/>
                <a:ea typeface="HG創英角ﾎﾟｯﾌﾟ体" pitchFamily="49" charset="-128"/>
              </a:rPr>
              <a:t>。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約束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出来るか？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940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5"/>
    </mc:Choice>
    <mc:Fallback xmlns="">
      <p:transition spd="slow" advTm="7955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1619672" y="3723346"/>
            <a:ext cx="29523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やった！約束する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！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ありがとう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！！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4038915" y="548680"/>
            <a:ext cx="51415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…しょうがない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、なら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月</a:t>
            </a:r>
            <a:r>
              <a:rPr lang="en-US" altLang="ja-JP" sz="2400" dirty="0">
                <a:latin typeface="HG創英角ﾎﾟｯﾌﾟ体" pitchFamily="49" charset="-128"/>
                <a:ea typeface="HG創英角ﾎﾟｯﾌﾟ体" pitchFamily="49" charset="-128"/>
              </a:rPr>
              <a:t>500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円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それ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以上はダメ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だ</a:t>
            </a:r>
            <a:r>
              <a:rPr lang="ja-JP" altLang="en-US" sz="2400" dirty="0">
                <a:latin typeface="HG創英角ﾎﾟｯﾌﾟ体" pitchFamily="49" charset="-128"/>
                <a:ea typeface="HG創英角ﾎﾟｯﾌﾟ体" pitchFamily="49" charset="-128"/>
              </a:rPr>
              <a:t>。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約束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出来るか？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451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6"/>
    </mc:Choice>
    <mc:Fallback xmlns="">
      <p:transition spd="slow" advTm="3826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501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5"/>
    </mc:Choice>
    <mc:Fallback xmlns="">
      <p:transition spd="slow" advTm="2945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1453584" y="1229851"/>
            <a:ext cx="32624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それ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じゃ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、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さっそく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ポケハン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やってみよう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687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89"/>
    </mc:Choice>
    <mc:Fallback xmlns="">
      <p:transition spd="slow" advTm="18489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正方形/長方形 3"/>
          <p:cNvSpPr/>
          <p:nvPr/>
        </p:nvSpPr>
        <p:spPr>
          <a:xfrm>
            <a:off x="755576" y="1229851"/>
            <a:ext cx="3744416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そういえば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、まだ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en-US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200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円使っていいんだ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っけ</a:t>
            </a:r>
            <a:endParaRPr lang="ja-JP" altLang="ja-JP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3119722" y="4602540"/>
            <a:ext cx="51125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そうだ、オセドラの科学石買おう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！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endParaRPr lang="en-US" altLang="ja-JP" sz="2400" dirty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来月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は</a:t>
            </a:r>
            <a:r>
              <a:rPr lang="en-US" altLang="ja-JP" sz="2400" dirty="0">
                <a:latin typeface="HG創英角ﾎﾟｯﾌﾟ体" pitchFamily="49" charset="-128"/>
                <a:ea typeface="HG創英角ﾎﾟｯﾌﾟ体" pitchFamily="49" charset="-128"/>
              </a:rPr>
              <a:t>500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円全部使えるし、これでレアポンたくさん回せるぞ！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935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08"/>
    </mc:Choice>
    <mc:Fallback xmlns="">
      <p:transition spd="slow" advTm="14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647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4"/>
    </mc:Choice>
    <mc:Fallback xmlns="">
      <p:transition spd="slow" advTm="1834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32_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727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"/>
    </mc:Choice>
    <mc:Fallback xmlns="">
      <p:transition spd="slow" advTm="862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正方形/長方形 3"/>
          <p:cNvSpPr/>
          <p:nvPr/>
        </p:nvSpPr>
        <p:spPr>
          <a:xfrm>
            <a:off x="622007" y="620688"/>
            <a:ext cx="3877985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ん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？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なんか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メールが来たぞ……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43132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1"/>
    </mc:Choice>
    <mc:Fallback xmlns="">
      <p:transition spd="slow" advTm="4831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正方形/長方形 3"/>
          <p:cNvSpPr/>
          <p:nvPr/>
        </p:nvSpPr>
        <p:spPr>
          <a:xfrm>
            <a:off x="4499992" y="1124744"/>
            <a:ext cx="4212976" cy="156966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『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不正なアクセスが行われた可能性があります。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en-US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ID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とパスワード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を変更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してください』……？</a:t>
            </a:r>
            <a:endParaRPr lang="ja-JP" altLang="en-US" sz="2400" dirty="0"/>
          </a:p>
        </p:txBody>
      </p:sp>
      <p:sp>
        <p:nvSpPr>
          <p:cNvPr id="6" name="正方形/長方形 5"/>
          <p:cNvSpPr/>
          <p:nvPr/>
        </p:nvSpPr>
        <p:spPr>
          <a:xfrm>
            <a:off x="2051720" y="1124744"/>
            <a:ext cx="2160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なになに</a:t>
            </a:r>
            <a:r>
              <a:rPr lang="en-US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……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4716016" y="685800"/>
            <a:ext cx="2304256" cy="438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76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43"/>
    </mc:Choice>
    <mc:Fallback xmlns="">
      <p:transition spd="slow" advTm="8743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正方形/長方形 3"/>
          <p:cNvSpPr/>
          <p:nvPr/>
        </p:nvSpPr>
        <p:spPr>
          <a:xfrm>
            <a:off x="4499992" y="1124744"/>
            <a:ext cx="4212976" cy="156966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『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不正なアクセスが行われた可能性があります。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en-US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ID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とパスワード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を変更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してください』……？</a:t>
            </a:r>
            <a:endParaRPr lang="ja-JP" altLang="en-US" sz="2400" dirty="0"/>
          </a:p>
        </p:txBody>
      </p:sp>
      <p:sp>
        <p:nvSpPr>
          <p:cNvPr id="5" name="正方形/長方形 4"/>
          <p:cNvSpPr/>
          <p:nvPr/>
        </p:nvSpPr>
        <p:spPr>
          <a:xfrm>
            <a:off x="2411760" y="5517232"/>
            <a:ext cx="5724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えっなにこれ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！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　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急いで</a:t>
            </a:r>
            <a:r>
              <a:rPr lang="ja-JP" altLang="ja-JP" sz="2400" dirty="0">
                <a:solidFill>
                  <a:srgbClr val="FF0000"/>
                </a:solidFill>
                <a:latin typeface="HG創英角ﾎﾟｯﾌﾟ体" pitchFamily="49" charset="-128"/>
                <a:ea typeface="HG創英角ﾎﾟｯﾌﾟ体" pitchFamily="49" charset="-128"/>
              </a:rPr>
              <a:t>変更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しないと！</a:t>
            </a:r>
            <a:endParaRPr lang="ja-JP" altLang="en-US" sz="2400" dirty="0"/>
          </a:p>
        </p:txBody>
      </p:sp>
      <p:sp>
        <p:nvSpPr>
          <p:cNvPr id="6" name="正方形/長方形 5"/>
          <p:cNvSpPr/>
          <p:nvPr/>
        </p:nvSpPr>
        <p:spPr>
          <a:xfrm>
            <a:off x="2051720" y="1124744"/>
            <a:ext cx="2160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なになに</a:t>
            </a:r>
            <a:r>
              <a:rPr lang="en-US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……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4716016" y="685800"/>
            <a:ext cx="2304256" cy="438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207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4"/>
    </mc:Choice>
    <mc:Fallback xmlns="">
      <p:transition spd="slow" advTm="3674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1971919" y="260648"/>
            <a:ext cx="47603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この間、テストで</a:t>
            </a:r>
            <a:r>
              <a:rPr lang="en-US" altLang="ja-JP" sz="2400" dirty="0">
                <a:latin typeface="HG創英角ﾎﾟｯﾌﾟ体" pitchFamily="49" charset="-128"/>
                <a:ea typeface="HG創英角ﾎﾟｯﾌﾟ体" pitchFamily="49" charset="-128"/>
              </a:rPr>
              <a:t>100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点取ったらなんでも好きなもの買ってくれるって約束したよな！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891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2"/>
    </mc:Choice>
    <mc:Fallback xmlns="">
      <p:transition spd="slow" advTm="5152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4000" cy="54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2123728" y="914735"/>
            <a:ext cx="4890530" cy="489053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2579927" y="2466836"/>
            <a:ext cx="4008297" cy="2964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2579926" y="3132584"/>
            <a:ext cx="4008297" cy="2964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2579485" y="4212704"/>
            <a:ext cx="4008297" cy="2964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606012" y="1691516"/>
            <a:ext cx="429677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700" dirty="0" smtClean="0">
                <a:solidFill>
                  <a:srgbClr val="FF0000"/>
                </a:solidFill>
                <a:latin typeface="HG丸ｺﾞｼｯｸM-PRO" pitchFamily="50" charset="-128"/>
                <a:ea typeface="HG丸ｺﾞｼｯｸM-PRO" pitchFamily="50" charset="-128"/>
              </a:rPr>
              <a:t>至急ＩＤとパスワードを変更してください</a:t>
            </a:r>
            <a:endParaRPr kumimoji="1" lang="ja-JP" altLang="en-US" sz="1700" dirty="0">
              <a:solidFill>
                <a:srgbClr val="FF0000"/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pic>
        <p:nvPicPr>
          <p:cNvPr id="2051" name="Picture 3" descr="C:\Users\Lenovo10\AppData\Local\Microsoft\Windows\Temporary Internet Files\Content.IE5\AWQLIJYS\MC900411320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88785"/>
            <a:ext cx="435922" cy="34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2579927" y="2154342"/>
            <a:ext cx="2004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 smtClean="0">
                <a:solidFill>
                  <a:sysClr val="windowText" lastClr="000000"/>
                </a:solidFill>
                <a:latin typeface="HG丸ｺﾞｼｯｸM-PRO" pitchFamily="50" charset="-128"/>
                <a:ea typeface="HG丸ｺﾞｼｯｸM-PRO" pitchFamily="50" charset="-128"/>
              </a:rPr>
              <a:t>古い</a:t>
            </a:r>
            <a:r>
              <a:rPr lang="ja-JP" altLang="en-US" sz="1600" dirty="0">
                <a:solidFill>
                  <a:sysClr val="windowText" lastClr="000000"/>
                </a:solidFill>
                <a:latin typeface="HG丸ｺﾞｼｯｸM-PRO" pitchFamily="50" charset="-128"/>
                <a:ea typeface="HG丸ｺﾞｼｯｸM-PRO" pitchFamily="50" charset="-128"/>
              </a:rPr>
              <a:t>パスワード</a:t>
            </a:r>
            <a:r>
              <a:rPr kumimoji="1" lang="ja-JP" altLang="en-US" sz="1600" dirty="0" smtClean="0">
                <a:solidFill>
                  <a:sysClr val="windowText" lastClr="000000"/>
                </a:solidFill>
                <a:latin typeface="HG丸ｺﾞｼｯｸM-PRO" pitchFamily="50" charset="-128"/>
                <a:ea typeface="HG丸ｺﾞｼｯｸM-PRO" pitchFamily="50" charset="-128"/>
              </a:rPr>
              <a:t>：</a:t>
            </a:r>
            <a:endParaRPr kumimoji="1" lang="ja-JP" altLang="en-US" sz="1600" dirty="0">
              <a:solidFill>
                <a:sysClr val="windowText" lastClr="000000"/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4150208" y="4869160"/>
            <a:ext cx="843584" cy="2964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ysClr val="windowText" lastClr="000000"/>
                </a:solidFill>
                <a:latin typeface="HG丸ｺﾞｼｯｸM-PRO" pitchFamily="50" charset="-128"/>
                <a:ea typeface="HG丸ｺﾞｼｯｸM-PRO" pitchFamily="50" charset="-128"/>
              </a:rPr>
              <a:t>変更</a:t>
            </a:r>
            <a:endParaRPr kumimoji="1" lang="ja-JP" altLang="en-US" dirty="0">
              <a:solidFill>
                <a:sysClr val="windowText" lastClr="000000"/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579926" y="2802415"/>
            <a:ext cx="23521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solidFill>
                  <a:sysClr val="windowText" lastClr="000000"/>
                </a:solidFill>
                <a:latin typeface="HG丸ｺﾞｼｯｸM-PRO" pitchFamily="50" charset="-128"/>
                <a:ea typeface="HG丸ｺﾞｼｯｸM-PRO" pitchFamily="50" charset="-128"/>
              </a:rPr>
              <a:t>新しいパスワード：</a:t>
            </a:r>
            <a:endParaRPr kumimoji="1" lang="ja-JP" altLang="en-US" sz="1600" dirty="0">
              <a:solidFill>
                <a:sysClr val="windowText" lastClr="000000"/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579926" y="3861048"/>
            <a:ext cx="2784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solidFill>
                  <a:sysClr val="windowText" lastClr="000000"/>
                </a:solidFill>
                <a:latin typeface="HG丸ｺﾞｼｯｸM-PRO" pitchFamily="50" charset="-128"/>
                <a:ea typeface="HG丸ｺﾞｼｯｸM-PRO" pitchFamily="50" charset="-128"/>
              </a:rPr>
              <a:t>パスワード再入力</a:t>
            </a:r>
            <a:endParaRPr kumimoji="1" lang="ja-JP" altLang="en-US" sz="1600" dirty="0">
              <a:solidFill>
                <a:sysClr val="windowText" lastClr="000000"/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483768" y="112474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ysClr val="windowText" lastClr="000000"/>
                </a:solidFill>
                <a:latin typeface="HG丸ｺﾞｼｯｸM-PRO" pitchFamily="50" charset="-128"/>
                <a:ea typeface="HG丸ｺﾞｼｯｸM-PRO" pitchFamily="50" charset="-128"/>
              </a:rPr>
              <a:t>パスワード変更</a:t>
            </a:r>
            <a:endParaRPr kumimoji="1" lang="ja-JP" altLang="en-US" b="1" dirty="0">
              <a:solidFill>
                <a:sysClr val="windowText" lastClr="000000"/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cxnSp>
        <p:nvCxnSpPr>
          <p:cNvPr id="15" name="直線コネクタ 14"/>
          <p:cNvCxnSpPr/>
          <p:nvPr/>
        </p:nvCxnSpPr>
        <p:spPr>
          <a:xfrm>
            <a:off x="2339752" y="1484784"/>
            <a:ext cx="4464496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正方形/長方形 15"/>
          <p:cNvSpPr/>
          <p:nvPr/>
        </p:nvSpPr>
        <p:spPr>
          <a:xfrm>
            <a:off x="1259632" y="6228020"/>
            <a:ext cx="6624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えーっ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と……新しい</a:t>
            </a:r>
            <a:r>
              <a:rPr lang="en-US" altLang="ja-JP" sz="2400" dirty="0">
                <a:latin typeface="HG創英角ﾎﾟｯﾌﾟ体" pitchFamily="49" charset="-128"/>
                <a:ea typeface="HG創英角ﾎﾟｯﾌﾟ体" pitchFamily="49" charset="-128"/>
              </a:rPr>
              <a:t>ID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とパスワード……っ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と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49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9"/>
    </mc:Choice>
    <mc:Fallback xmlns="">
      <p:transition spd="slow" advTm="6129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4000" cy="54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2123728" y="902193"/>
            <a:ext cx="4890530" cy="489053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2579927" y="2454294"/>
            <a:ext cx="4008297" cy="2964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12345678</a:t>
            </a:r>
            <a:r>
              <a:rPr kumimoji="1" lang="ja-JP" altLang="en-US" dirty="0" smtClean="0">
                <a:solidFill>
                  <a:schemeClr val="tx1"/>
                </a:solidFill>
              </a:rPr>
              <a:t>ｘｘｘ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2579926" y="3132584"/>
            <a:ext cx="4008297" cy="2964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 smtClean="0">
                <a:solidFill>
                  <a:schemeClr val="tx1"/>
                </a:solidFill>
              </a:rPr>
              <a:t>●●●●●●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2579485" y="4212704"/>
            <a:ext cx="4008297" cy="2964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dirty="0">
                <a:solidFill>
                  <a:schemeClr val="tx1"/>
                </a:solidFill>
              </a:rPr>
              <a:t>●●●●●●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606012" y="1691516"/>
            <a:ext cx="429677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700" dirty="0" smtClean="0">
                <a:solidFill>
                  <a:srgbClr val="FF0000"/>
                </a:solidFill>
                <a:latin typeface="HG丸ｺﾞｼｯｸM-PRO" pitchFamily="50" charset="-128"/>
                <a:ea typeface="HG丸ｺﾞｼｯｸM-PRO" pitchFamily="50" charset="-128"/>
              </a:rPr>
              <a:t>至急ＩＤとパスワードを変更してください</a:t>
            </a:r>
            <a:endParaRPr kumimoji="1" lang="ja-JP" altLang="en-US" sz="1700" dirty="0">
              <a:solidFill>
                <a:srgbClr val="FF0000"/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pic>
        <p:nvPicPr>
          <p:cNvPr id="2051" name="Picture 3" descr="C:\Users\Lenovo10\AppData\Local\Microsoft\Windows\Temporary Internet Files\Content.IE5\AWQLIJYS\MC900411320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88785"/>
            <a:ext cx="435922" cy="34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2579927" y="2154342"/>
            <a:ext cx="2004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 smtClean="0">
                <a:latin typeface="HG丸ｺﾞｼｯｸM-PRO" pitchFamily="50" charset="-128"/>
                <a:ea typeface="HG丸ｺﾞｼｯｸM-PRO" pitchFamily="50" charset="-128"/>
              </a:rPr>
              <a:t>古い</a:t>
            </a:r>
            <a:r>
              <a:rPr lang="ja-JP" altLang="en-US" sz="1600" dirty="0">
                <a:latin typeface="HG丸ｺﾞｼｯｸM-PRO" pitchFamily="50" charset="-128"/>
                <a:ea typeface="HG丸ｺﾞｼｯｸM-PRO" pitchFamily="50" charset="-128"/>
              </a:rPr>
              <a:t>パスワード</a:t>
            </a:r>
            <a:r>
              <a:rPr kumimoji="1" lang="ja-JP" altLang="en-US" sz="1600" dirty="0" smtClean="0">
                <a:latin typeface="HG丸ｺﾞｼｯｸM-PRO" pitchFamily="50" charset="-128"/>
                <a:ea typeface="HG丸ｺﾞｼｯｸM-PRO" pitchFamily="50" charset="-128"/>
              </a:rPr>
              <a:t>：</a:t>
            </a:r>
            <a:endParaRPr kumimoji="1" lang="ja-JP" altLang="en-US" sz="1600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4150208" y="4869160"/>
            <a:ext cx="843584" cy="2964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HG丸ｺﾞｼｯｸM-PRO" pitchFamily="50" charset="-128"/>
                <a:ea typeface="HG丸ｺﾞｼｯｸM-PRO" pitchFamily="50" charset="-128"/>
              </a:rPr>
              <a:t>変更</a:t>
            </a:r>
            <a:endParaRPr kumimoji="1" lang="ja-JP" altLang="en-US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579926" y="2802415"/>
            <a:ext cx="21744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latin typeface="HG丸ｺﾞｼｯｸM-PRO" pitchFamily="50" charset="-128"/>
                <a:ea typeface="HG丸ｺﾞｼｯｸM-PRO" pitchFamily="50" charset="-128"/>
              </a:rPr>
              <a:t>新しいパスワード：</a:t>
            </a:r>
            <a:endParaRPr kumimoji="1" lang="ja-JP" altLang="en-US" sz="1600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579926" y="3861048"/>
            <a:ext cx="2784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latin typeface="HG丸ｺﾞｼｯｸM-PRO" pitchFamily="50" charset="-128"/>
                <a:ea typeface="HG丸ｺﾞｼｯｸM-PRO" pitchFamily="50" charset="-128"/>
              </a:rPr>
              <a:t>パスワード再入力</a:t>
            </a:r>
            <a:endParaRPr kumimoji="1" lang="ja-JP" altLang="en-US" sz="1600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483768" y="112474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latin typeface="HG丸ｺﾞｼｯｸM-PRO" pitchFamily="50" charset="-128"/>
                <a:ea typeface="HG丸ｺﾞｼｯｸM-PRO" pitchFamily="50" charset="-128"/>
              </a:rPr>
              <a:t>パスワード変更</a:t>
            </a:r>
            <a:endParaRPr kumimoji="1" lang="ja-JP" altLang="en-US" b="1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cxnSp>
        <p:nvCxnSpPr>
          <p:cNvPr id="15" name="直線コネクタ 14"/>
          <p:cNvCxnSpPr/>
          <p:nvPr/>
        </p:nvCxnSpPr>
        <p:spPr>
          <a:xfrm>
            <a:off x="2339752" y="1484784"/>
            <a:ext cx="4464496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正方形/長方形 2"/>
          <p:cNvSpPr/>
          <p:nvPr/>
        </p:nvSpPr>
        <p:spPr>
          <a:xfrm>
            <a:off x="3553330" y="6128041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400" dirty="0">
                <a:solidFill>
                  <a:srgbClr val="7030A0"/>
                </a:solidFill>
                <a:latin typeface="HG創英角ﾎﾟｯﾌﾟ体" pitchFamily="49" charset="-128"/>
                <a:ea typeface="HG創英角ﾎﾟｯﾌﾟ体" pitchFamily="49" charset="-128"/>
              </a:rPr>
              <a:t>これ</a:t>
            </a:r>
            <a:r>
              <a:rPr lang="ja-JP" altLang="ja-JP" sz="2400" dirty="0" smtClean="0">
                <a:solidFill>
                  <a:srgbClr val="7030A0"/>
                </a:solidFill>
                <a:latin typeface="HG創英角ﾎﾟｯﾌﾟ体" pitchFamily="49" charset="-128"/>
                <a:ea typeface="HG創英角ﾎﾟｯﾌﾟ体" pitchFamily="49" charset="-128"/>
              </a:rPr>
              <a:t>で</a:t>
            </a:r>
            <a:r>
              <a:rPr lang="ja-JP" altLang="en-US" sz="2400" dirty="0" smtClean="0">
                <a:solidFill>
                  <a:srgbClr val="7030A0"/>
                </a:solidFill>
                <a:latin typeface="HG創英角ﾎﾟｯﾌﾟ体" pitchFamily="49" charset="-128"/>
                <a:ea typeface="HG創英角ﾎﾟｯﾌﾟ体" pitchFamily="49" charset="-128"/>
              </a:rPr>
              <a:t>、</a:t>
            </a:r>
            <a:r>
              <a:rPr lang="ja-JP" altLang="ja-JP" sz="2400" dirty="0" smtClean="0">
                <a:solidFill>
                  <a:srgbClr val="7030A0"/>
                </a:solidFill>
                <a:latin typeface="HG創英角ﾎﾟｯﾌﾟ体" pitchFamily="49" charset="-128"/>
                <a:ea typeface="HG創英角ﾎﾟｯﾌﾟ体" pitchFamily="49" charset="-128"/>
              </a:rPr>
              <a:t>よし</a:t>
            </a:r>
            <a:r>
              <a:rPr lang="ja-JP" altLang="en-US" sz="2400" dirty="0" smtClean="0">
                <a:solidFill>
                  <a:srgbClr val="7030A0"/>
                </a:solidFill>
                <a:latin typeface="HG創英角ﾎﾟｯﾌﾟ体" pitchFamily="49" charset="-128"/>
                <a:ea typeface="HG創英角ﾎﾟｯﾌﾟ体" pitchFamily="49" charset="-128"/>
              </a:rPr>
              <a:t>！</a:t>
            </a:r>
            <a:endParaRPr lang="ja-JP" altLang="en-US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21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1"/>
    </mc:Choice>
    <mc:Fallback xmlns="">
      <p:transition spd="slow" advTm="2241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 descr="1_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正方形/長方形 1"/>
          <p:cNvSpPr/>
          <p:nvPr/>
        </p:nvSpPr>
        <p:spPr>
          <a:xfrm>
            <a:off x="1583668" y="476672"/>
            <a:ext cx="5976664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新しいほうの</a:t>
            </a:r>
            <a:r>
              <a:rPr lang="en-US" altLang="ja-JP" sz="2400" dirty="0">
                <a:latin typeface="HG創英角ﾎﾟｯﾌﾟ体" pitchFamily="49" charset="-128"/>
                <a:ea typeface="HG創英角ﾎﾟｯﾌﾟ体" pitchFamily="49" charset="-128"/>
              </a:rPr>
              <a:t>ID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は控えとかなきゃ</a:t>
            </a:r>
            <a:r>
              <a:rPr lang="ja-JP" altLang="ja-JP" sz="2400" dirty="0" err="1">
                <a:latin typeface="HG創英角ﾎﾟｯﾌﾟ体" pitchFamily="49" charset="-128"/>
                <a:ea typeface="HG創英角ﾎﾟｯﾌﾟ体" pitchFamily="49" charset="-128"/>
              </a:rPr>
              <a:t>な……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。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endParaRPr lang="en-US" altLang="ja-JP" sz="2400" dirty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電話帳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とか漏れたら迷惑メール増えるから嫌なんだよね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、</a:t>
            </a:r>
            <a:r>
              <a:rPr lang="en-US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…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大丈夫かなぁ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5292080" y="2046332"/>
            <a:ext cx="1152128" cy="446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099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40"/>
    </mc:Choice>
    <mc:Fallback xmlns="">
      <p:transition spd="slow" advTm="944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759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2"/>
    </mc:Choice>
    <mc:Fallback xmlns="">
      <p:transition spd="slow" advTm="2252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1368152" y="869811"/>
            <a:ext cx="3419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よし、今月は科学石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も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買わず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にすんでるし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、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863566" y="5487615"/>
            <a:ext cx="54168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新しい有料アプリでも入れてみるか！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671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17"/>
    </mc:Choice>
    <mc:Fallback xmlns="">
      <p:transition spd="slow" advTm="7217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4559045" y="5373215"/>
            <a:ext cx="3888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…っ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と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、</a:t>
            </a:r>
            <a:r>
              <a:rPr lang="en-US" altLang="ja-JP" sz="2400" dirty="0" smtClean="0">
                <a:solidFill>
                  <a:srgbClr val="7030A0"/>
                </a:solidFill>
                <a:latin typeface="HG創英角ﾎﾟｯﾌﾟ体" pitchFamily="49" charset="-128"/>
                <a:ea typeface="HG創英角ﾎﾟｯﾌﾟ体" pitchFamily="49" charset="-128"/>
              </a:rPr>
              <a:t>ID</a:t>
            </a:r>
            <a:r>
              <a:rPr lang="ja-JP" altLang="ja-JP" sz="2400" dirty="0">
                <a:solidFill>
                  <a:srgbClr val="7030A0"/>
                </a:solidFill>
                <a:latin typeface="HG創英角ﾎﾟｯﾌﾟ体" pitchFamily="49" charset="-128"/>
                <a:ea typeface="HG創英角ﾎﾟｯﾌﾟ体" pitchFamily="49" charset="-128"/>
              </a:rPr>
              <a:t>とパスワード</a:t>
            </a:r>
            <a:r>
              <a:rPr lang="ja-JP" altLang="ja-JP" sz="2400" dirty="0" smtClean="0">
                <a:solidFill>
                  <a:srgbClr val="7030A0"/>
                </a:solidFill>
                <a:latin typeface="HG創英角ﾎﾟｯﾌﾟ体" pitchFamily="49" charset="-128"/>
                <a:ea typeface="HG創英角ﾎﾟｯﾌﾟ体" pitchFamily="49" charset="-128"/>
              </a:rPr>
              <a:t>が</a:t>
            </a:r>
            <a:endParaRPr lang="en-US" altLang="ja-JP" sz="2400" dirty="0" smtClean="0">
              <a:solidFill>
                <a:srgbClr val="7030A0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solidFill>
                  <a:srgbClr val="7030A0"/>
                </a:solidFill>
                <a:latin typeface="HG創英角ﾎﾟｯﾌﾟ体" pitchFamily="49" charset="-128"/>
                <a:ea typeface="HG創英角ﾎﾟｯﾌﾟ体" pitchFamily="49" charset="-128"/>
              </a:rPr>
              <a:t>変わってるんだった</a:t>
            </a:r>
            <a:endParaRPr lang="en-US" altLang="ja-JP" sz="2400" dirty="0">
              <a:solidFill>
                <a:srgbClr val="7030A0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あぶない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！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あぶない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！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460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6"/>
    </mc:Choice>
    <mc:Fallback xmlns="">
      <p:transition spd="slow" advTm="5606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179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4"/>
    </mc:Choice>
    <mc:Fallback xmlns="">
      <p:transition spd="slow" advTm="984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899592" y="685800"/>
            <a:ext cx="36004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あれ、ログイン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出来ない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なん</a:t>
            </a:r>
            <a:r>
              <a:rPr lang="ja-JP" altLang="ja-JP" sz="2400" dirty="0" err="1">
                <a:latin typeface="HG創英角ﾎﾟｯﾌﾟ体" pitchFamily="49" charset="-128"/>
                <a:ea typeface="HG創英角ﾎﾟｯﾌﾟ体" pitchFamily="49" charset="-128"/>
              </a:rPr>
              <a:t>でだろう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…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453584" y="1599183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前のやつ入れてみるか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3172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55"/>
    </mc:Choice>
    <mc:Fallback xmlns="">
      <p:transition spd="slow" advTm="6755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374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4"/>
    </mc:Choice>
    <mc:Fallback xmlns="">
      <p:transition spd="slow" advTm="1544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正方形/長方形 4"/>
          <p:cNvSpPr/>
          <p:nvPr/>
        </p:nvSpPr>
        <p:spPr>
          <a:xfrm>
            <a:off x="611560" y="491188"/>
            <a:ext cx="3888432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あれ、ログインできた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？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なん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で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？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…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まあ、ログインできた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し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いっか！</a:t>
            </a:r>
            <a:endParaRPr lang="ja-JP" altLang="ja-JP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4087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12"/>
    </mc:Choice>
    <mc:Fallback xmlns="">
      <p:transition spd="slow" advTm="11012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1971919" y="260648"/>
            <a:ext cx="47603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この間、テストで</a:t>
            </a:r>
            <a:r>
              <a:rPr lang="en-US" altLang="ja-JP" sz="2400" dirty="0">
                <a:latin typeface="HG創英角ﾎﾟｯﾌﾟ体" pitchFamily="49" charset="-128"/>
                <a:ea typeface="HG創英角ﾎﾟｯﾌﾟ体" pitchFamily="49" charset="-128"/>
              </a:rPr>
              <a:t>100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点取ったらなんでも好きなもの買ってくれるって約束したよな！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076631" y="3068960"/>
            <a:ext cx="40318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あー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、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したな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なん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だ、</a:t>
            </a:r>
            <a:r>
              <a:rPr lang="en-US" altLang="ja-JP" sz="2400" dirty="0">
                <a:latin typeface="HG創英角ﾎﾟｯﾌﾟ体" pitchFamily="49" charset="-128"/>
                <a:ea typeface="HG創英角ﾎﾟｯﾌﾟ体" pitchFamily="49" charset="-128"/>
              </a:rPr>
              <a:t>100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点取ったのか？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713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7"/>
    </mc:Choice>
    <mc:Fallback xmlns="">
      <p:transition spd="slow" advTm="5177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611560" y="491188"/>
            <a:ext cx="3888432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あれ、ログインできた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？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なん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で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？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…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まあ、ログインできた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し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いっか！</a:t>
            </a:r>
            <a:endParaRPr lang="ja-JP" altLang="ja-JP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4427984" y="5341203"/>
            <a:ext cx="4176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え～と、あ、これ面白そう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！</a:t>
            </a:r>
            <a:endParaRPr lang="ja-JP" altLang="ja-JP" sz="2400" dirty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ダウンロード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っと！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76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1"/>
    </mc:Choice>
    <mc:Fallback xmlns="">
      <p:transition spd="slow" advTm="5471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41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7"/>
    </mc:Choice>
    <mc:Fallback xmlns="">
      <p:transition spd="slow" advTm="1697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正方形/長方形 5"/>
          <p:cNvSpPr/>
          <p:nvPr/>
        </p:nvSpPr>
        <p:spPr>
          <a:xfrm>
            <a:off x="2017453" y="551670"/>
            <a:ext cx="5109091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おい拓哉、これはどうゆうことだ！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150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7"/>
    </mc:Choice>
    <mc:Fallback xmlns="">
      <p:transition spd="slow" advTm="2647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正方形/長方形 6"/>
          <p:cNvSpPr/>
          <p:nvPr/>
        </p:nvSpPr>
        <p:spPr>
          <a:xfrm>
            <a:off x="7524328" y="1423804"/>
            <a:ext cx="923330" cy="409342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eaVert" wrap="none">
            <a:spAutoFit/>
          </a:bodyPr>
          <a:lstStyle/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どうしたんだよ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、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とうちゃ</a:t>
            </a:r>
            <a:r>
              <a:rPr lang="ja-JP" altLang="ja-JP" sz="2400" dirty="0" err="1" smtClean="0">
                <a:latin typeface="HG創英角ﾎﾟｯﾌﾟ体" pitchFamily="49" charset="-128"/>
                <a:ea typeface="HG創英角ﾎﾟｯﾌﾟ体" pitchFamily="49" charset="-128"/>
              </a:rPr>
              <a:t>ん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そんなに怒って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2017453" y="551670"/>
            <a:ext cx="5109091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おい拓哉、これはどうゆうことだ！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1731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4"/>
    </mc:Choice>
    <mc:Fallback xmlns="">
      <p:transition spd="slow" advTm="2674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2017453" y="551670"/>
            <a:ext cx="5109091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おい拓哉、これはどうゆうことだ！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068477" y="6002124"/>
            <a:ext cx="7007046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ja-JP" altLang="ja-JP" sz="2800" dirty="0">
                <a:solidFill>
                  <a:srgbClr val="FF0000"/>
                </a:solidFill>
                <a:latin typeface="HG創英角ﾎﾟｯﾌﾟ体" pitchFamily="49" charset="-128"/>
                <a:ea typeface="HG創英角ﾎﾟｯﾌﾟ体" pitchFamily="49" charset="-128"/>
              </a:rPr>
              <a:t>怒る</a:t>
            </a:r>
            <a:r>
              <a:rPr lang="ja-JP" altLang="ja-JP" sz="2800" dirty="0">
                <a:latin typeface="HG創英角ﾎﾟｯﾌﾟ体" pitchFamily="49" charset="-128"/>
                <a:ea typeface="HG創英角ﾎﾟｯﾌﾟ体" pitchFamily="49" charset="-128"/>
              </a:rPr>
              <a:t>に決まっているだろ！！これを見ろ！</a:t>
            </a:r>
            <a:endParaRPr lang="ja-JP" altLang="en-US" sz="28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7524328" y="1423804"/>
            <a:ext cx="923330" cy="409342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eaVert" wrap="none">
            <a:spAutoFit/>
          </a:bodyPr>
          <a:lstStyle/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どうしたんだよ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、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とうちゃ</a:t>
            </a:r>
            <a:r>
              <a:rPr lang="ja-JP" altLang="ja-JP" sz="2400" dirty="0" err="1" smtClean="0">
                <a:latin typeface="HG創英角ﾎﾟｯﾌﾟ体" pitchFamily="49" charset="-128"/>
                <a:ea typeface="HG創英角ﾎﾟｯﾌﾟ体" pitchFamily="49" charset="-128"/>
              </a:rPr>
              <a:t>ん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そんなに怒って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120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6"/>
    </mc:Choice>
    <mc:Fallback xmlns="">
      <p:transition spd="slow" advTm="3546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4355976" y="241077"/>
            <a:ext cx="4572000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 cap="flat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なん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だ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、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この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金額は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！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俺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のクレジットカード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から</a:t>
            </a:r>
            <a:r>
              <a:rPr lang="ja-JP" altLang="en-US" sz="2400" dirty="0" smtClean="0">
                <a:solidFill>
                  <a:srgbClr val="FF0000"/>
                </a:solidFill>
                <a:latin typeface="HG創英角ﾎﾟｯﾌﾟ体" pitchFamily="49" charset="-128"/>
                <a:ea typeface="HG創英角ﾎﾟｯﾌﾟ体" pitchFamily="49" charset="-128"/>
              </a:rPr>
              <a:t>５</a:t>
            </a:r>
            <a:r>
              <a:rPr lang="ja-JP" altLang="ja-JP" sz="2400" dirty="0" smtClean="0">
                <a:solidFill>
                  <a:srgbClr val="FF0000"/>
                </a:solidFill>
                <a:latin typeface="HG創英角ﾎﾟｯﾌﾟ体" pitchFamily="49" charset="-128"/>
                <a:ea typeface="HG創英角ﾎﾟｯﾌﾟ体" pitchFamily="49" charset="-128"/>
              </a:rPr>
              <a:t>万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近く使われた形跡があるぞ！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28433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15"/>
    </mc:Choice>
    <mc:Fallback xmlns="">
      <p:transition spd="slow" advTm="8315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7897142" y="1700808"/>
            <a:ext cx="923330" cy="4752528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えっ、そんな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…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。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俺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はそんな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に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　　　　　　　　　　　　　　　　　　　　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en-US" sz="2400" dirty="0">
                <a:latin typeface="HG創英角ﾎﾟｯﾌﾟ体" pitchFamily="49" charset="-128"/>
                <a:ea typeface="HG創英角ﾎﾟｯﾌﾟ体" pitchFamily="49" charset="-128"/>
              </a:rPr>
              <a:t>　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　　　　　　　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使って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ないよ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…</a:t>
            </a:r>
            <a:endParaRPr lang="ja-JP" altLang="ja-JP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4355976" y="241077"/>
            <a:ext cx="4572000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 cap="flat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なん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だ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、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この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金額は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！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俺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のクレジットカード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から</a:t>
            </a:r>
            <a:r>
              <a:rPr lang="ja-JP" altLang="en-US" sz="2400" dirty="0" smtClean="0">
                <a:solidFill>
                  <a:srgbClr val="FF0000"/>
                </a:solidFill>
                <a:latin typeface="HG創英角ﾎﾟｯﾌﾟ体" pitchFamily="49" charset="-128"/>
                <a:ea typeface="HG創英角ﾎﾟｯﾌﾟ体" pitchFamily="49" charset="-128"/>
              </a:rPr>
              <a:t>５</a:t>
            </a:r>
            <a:r>
              <a:rPr lang="ja-JP" altLang="ja-JP" sz="2400" dirty="0" smtClean="0">
                <a:solidFill>
                  <a:srgbClr val="FF0000"/>
                </a:solidFill>
                <a:latin typeface="HG創英角ﾎﾟｯﾌﾟ体" pitchFamily="49" charset="-128"/>
                <a:ea typeface="HG創英角ﾎﾟｯﾌﾟ体" pitchFamily="49" charset="-128"/>
              </a:rPr>
              <a:t>万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近く使われた形跡があるぞ！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1336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5"/>
    </mc:Choice>
    <mc:Fallback xmlns="">
      <p:transition spd="slow" advTm="4625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7897142" y="1700808"/>
            <a:ext cx="923330" cy="4752528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えっ、そんな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…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。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俺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はそんな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に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　　　　　　　　　　　　　　　　　　　　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en-US" sz="2400" dirty="0">
                <a:latin typeface="HG創英角ﾎﾟｯﾌﾟ体" pitchFamily="49" charset="-128"/>
                <a:ea typeface="HG創英角ﾎﾟｯﾌﾟ体" pitchFamily="49" charset="-128"/>
              </a:rPr>
              <a:t>　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　　　　　　　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使って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ないよ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…</a:t>
            </a:r>
            <a:endParaRPr lang="ja-JP" altLang="ja-JP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08152" y="5445224"/>
            <a:ext cx="5155936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俺は今月クレジットカード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を使って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いないんだ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。だから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、使うとしたらお前しかいないんだよ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4355976" y="241077"/>
            <a:ext cx="4572000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 cap="flat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なん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だ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、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この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金額は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！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俺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のクレジットカード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から</a:t>
            </a:r>
            <a:r>
              <a:rPr lang="ja-JP" altLang="en-US" sz="2400" dirty="0" smtClean="0">
                <a:solidFill>
                  <a:srgbClr val="FF0000"/>
                </a:solidFill>
                <a:latin typeface="HG創英角ﾎﾟｯﾌﾟ体" pitchFamily="49" charset="-128"/>
                <a:ea typeface="HG創英角ﾎﾟｯﾌﾟ体" pitchFamily="49" charset="-128"/>
              </a:rPr>
              <a:t>５</a:t>
            </a:r>
            <a:r>
              <a:rPr lang="ja-JP" altLang="ja-JP" sz="2400" dirty="0" smtClean="0">
                <a:solidFill>
                  <a:srgbClr val="FF0000"/>
                </a:solidFill>
                <a:latin typeface="HG創英角ﾎﾟｯﾌﾟ体" pitchFamily="49" charset="-128"/>
                <a:ea typeface="HG創英角ﾎﾟｯﾌﾟ体" pitchFamily="49" charset="-128"/>
              </a:rPr>
              <a:t>万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近く使われた形跡があるぞ！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57328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0"/>
    </mc:Choice>
    <mc:Fallback xmlns="">
      <p:transition spd="slow" advTm="655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7624211" y="404664"/>
            <a:ext cx="923330" cy="6285020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そんな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こと言われても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…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あ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、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見てくれよ、とうちゃ</a:t>
            </a:r>
            <a:r>
              <a:rPr lang="ja-JP" altLang="ja-JP" sz="2400" dirty="0" err="1">
                <a:latin typeface="HG創英角ﾎﾟｯﾌﾟ体" pitchFamily="49" charset="-128"/>
                <a:ea typeface="HG創英角ﾎﾟｯﾌﾟ体" pitchFamily="49" charset="-128"/>
              </a:rPr>
              <a:t>ん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！</a:t>
            </a:r>
            <a:endParaRPr lang="ja-JP" altLang="ja-JP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6378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3"/>
    </mc:Choice>
    <mc:Fallback xmlns="">
      <p:transition spd="slow" advTm="6033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6516216" y="404664"/>
            <a:ext cx="2031325" cy="6285020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そんな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こと言われても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…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あ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、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見てくれよ、とうちゃ</a:t>
            </a:r>
            <a:r>
              <a:rPr lang="ja-JP" altLang="ja-JP" sz="2400" dirty="0" err="1">
                <a:latin typeface="HG創英角ﾎﾟｯﾌﾟ体" pitchFamily="49" charset="-128"/>
                <a:ea typeface="HG創英角ﾎﾟｯﾌﾟ体" pitchFamily="49" charset="-128"/>
              </a:rPr>
              <a:t>ん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！</a:t>
            </a:r>
          </a:p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こんな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会社で買い物なんてしたことないよ！俺はアプリを買っただけだよ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！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信じて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くれよ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！</a:t>
            </a:r>
            <a:endParaRPr lang="ja-JP" altLang="ja-JP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0030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74"/>
    </mc:Choice>
    <mc:Fallback xmlns="">
      <p:transition spd="slow" advTm="7074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2416403" y="836712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～ふふふ～♪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264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9"/>
    </mc:Choice>
    <mc:Fallback xmlns="">
      <p:transition spd="slow" advTm="1359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45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6516216" y="404664"/>
            <a:ext cx="2031325" cy="6285020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そんな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こと言われても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…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あ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、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見てくれよ、とうちゃ</a:t>
            </a:r>
            <a:r>
              <a:rPr lang="ja-JP" altLang="ja-JP" sz="2400" dirty="0" err="1">
                <a:latin typeface="HG創英角ﾎﾟｯﾌﾟ体" pitchFamily="49" charset="-128"/>
                <a:ea typeface="HG創英角ﾎﾟｯﾌﾟ体" pitchFamily="49" charset="-128"/>
              </a:rPr>
              <a:t>ん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！</a:t>
            </a:r>
          </a:p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こんな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会社で買い物なんてしたことないよ！俺はアプリを買っただけだよ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！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信じて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くれよ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！</a:t>
            </a:r>
            <a:endParaRPr lang="ja-JP" altLang="ja-JP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0" y="5858108"/>
            <a:ext cx="7308304" cy="52322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ja-JP" altLang="ja-JP" sz="2800" b="1" dirty="0">
                <a:latin typeface="HG創英角ﾎﾟｯﾌﾟ体" pitchFamily="49" charset="-128"/>
                <a:ea typeface="HG創英角ﾎﾟｯﾌﾟ体" pitchFamily="49" charset="-128"/>
              </a:rPr>
              <a:t>…じゃあ、誰がこんなに使ったんだ…？</a:t>
            </a:r>
            <a:endParaRPr lang="ja-JP" altLang="en-US" sz="2800" b="1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pic>
        <p:nvPicPr>
          <p:cNvPr id="6" name="seriou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3000" out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2600" y="251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2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981" numSld="7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B-com\AppData\Local\Microsoft\Windows\Temporary Internet Files\Content.IE5\P89Y87EJ\MC900056377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157" y="4203165"/>
            <a:ext cx="3314169" cy="270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9679">
            <a:off x="1190240" y="4582467"/>
            <a:ext cx="4579181" cy="327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図 15" descr="画面の領域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852936"/>
            <a:ext cx="2915057" cy="3505690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-41742" y="0"/>
            <a:ext cx="9185742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+mj-ea"/>
                <a:ea typeface="+mj-ea"/>
              </a:rPr>
              <a:t>消費生活</a:t>
            </a:r>
            <a:r>
              <a:rPr lang="ja-JP" altLang="en-US" sz="3600" dirty="0" smtClean="0">
                <a:latin typeface="+mj-ea"/>
                <a:ea typeface="+mj-ea"/>
              </a:rPr>
              <a:t>センターから</a:t>
            </a:r>
            <a:r>
              <a:rPr lang="ja-JP" altLang="en-US" sz="3600" dirty="0">
                <a:latin typeface="+mj-ea"/>
                <a:ea typeface="+mj-ea"/>
              </a:rPr>
              <a:t>のアドバイス</a:t>
            </a:r>
          </a:p>
        </p:txBody>
      </p:sp>
      <p:sp>
        <p:nvSpPr>
          <p:cNvPr id="3" name="雲形吹き出し 2"/>
          <p:cNvSpPr/>
          <p:nvPr/>
        </p:nvSpPr>
        <p:spPr>
          <a:xfrm>
            <a:off x="467544" y="764703"/>
            <a:ext cx="7056783" cy="4680519"/>
          </a:xfrm>
          <a:prstGeom prst="cloudCallout">
            <a:avLst>
              <a:gd name="adj1" fmla="val 38340"/>
              <a:gd name="adj2" fmla="val 65101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171648" y="1298954"/>
            <a:ext cx="605858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2800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ID</a:t>
            </a:r>
            <a:r>
              <a:rPr lang="ja-JP" altLang="en-US" sz="2800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やパスワードの変更したサイトが「フィッシングサイト」と呼ばれる偽物のサイトだった可能性があります。個人情報を入力する前に、本物かどうかの確認を必ず行いましょう。</a:t>
            </a:r>
            <a:endParaRPr lang="en-US" altLang="ja-JP" sz="28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 rot="20955961">
            <a:off x="1368644" y="5293661"/>
            <a:ext cx="319209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2800" b="1" cap="none" spc="0" dirty="0" smtClean="0">
                <a:ln w="12700">
                  <a:noFill/>
                  <a:prstDash val="solid"/>
                </a:ln>
                <a:solidFill>
                  <a:schemeClr val="bg1">
                    <a:lumMod val="50000"/>
                  </a:schemeClr>
                </a:solidFill>
                <a:latin typeface="+mn-ea"/>
              </a:rPr>
              <a:t>以前のパスワード</a:t>
            </a:r>
            <a:endParaRPr lang="ja-JP" altLang="en-US" sz="2800" b="1" cap="none" spc="0" dirty="0">
              <a:ln w="12700">
                <a:noFill/>
                <a:prstDash val="solid"/>
              </a:ln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8" name="正方形/長方形 17"/>
          <p:cNvSpPr/>
          <p:nvPr/>
        </p:nvSpPr>
        <p:spPr>
          <a:xfrm rot="20955961">
            <a:off x="1636155" y="5786295"/>
            <a:ext cx="371168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2800" b="1" cap="none" spc="0" dirty="0" smtClean="0">
                <a:ln w="12700">
                  <a:noFill/>
                  <a:prstDash val="solid"/>
                </a:ln>
                <a:solidFill>
                  <a:schemeClr val="bg1">
                    <a:lumMod val="50000"/>
                  </a:schemeClr>
                </a:solidFill>
                <a:latin typeface="+mn-ea"/>
              </a:rPr>
              <a:t>新しいパスワード</a:t>
            </a:r>
            <a:endParaRPr lang="ja-JP" altLang="en-US" sz="2800" b="1" cap="none" spc="0" dirty="0">
              <a:ln w="12700">
                <a:noFill/>
                <a:prstDash val="solid"/>
              </a:ln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135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576" y="897180"/>
            <a:ext cx="7776864" cy="5550828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787706" y="188640"/>
            <a:ext cx="7456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☆トラブルにあったと思ったら</a:t>
            </a:r>
            <a:r>
              <a:rPr kumimoji="1" lang="en-US" altLang="ja-JP" sz="3600" dirty="0" smtClean="0"/>
              <a:t>…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832066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正方形/長方形 3"/>
          <p:cNvSpPr/>
          <p:nvPr/>
        </p:nvSpPr>
        <p:spPr>
          <a:xfrm>
            <a:off x="2416403" y="836712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じゃーん！！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034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7"/>
    </mc:Choice>
    <mc:Fallback xmlns="">
      <p:transition spd="slow" advTm="1817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_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正方形/長方形 3"/>
          <p:cNvSpPr/>
          <p:nvPr/>
        </p:nvSpPr>
        <p:spPr>
          <a:xfrm>
            <a:off x="2416403" y="836712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じゃーん！！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5793809" y="548680"/>
            <a:ext cx="29546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おー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、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すごい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じゃないか！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703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7"/>
    </mc:Choice>
    <mc:Fallback xmlns="">
      <p:transition spd="slow" advTm="2097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1001</Words>
  <Application>Microsoft Office PowerPoint</Application>
  <PresentationFormat>画面に合わせる (4:3)</PresentationFormat>
  <Paragraphs>157</Paragraphs>
  <Slides>72</Slides>
  <Notes>2</Notes>
  <HiddenSlides>0</HiddenSlides>
  <MMClips>2</MMClips>
  <ScaleCrop>false</ScaleCrop>
  <HeadingPairs>
    <vt:vector size="4" baseType="variant">
      <vt:variant>
        <vt:lpstr>テーマ</vt:lpstr>
      </vt:variant>
      <vt:variant>
        <vt:i4>2</vt:i4>
      </vt:variant>
      <vt:variant>
        <vt:lpstr>スライド タイトル</vt:lpstr>
      </vt:variant>
      <vt:variant>
        <vt:i4>72</vt:i4>
      </vt:variant>
    </vt:vector>
  </HeadingPairs>
  <TitlesOfParts>
    <vt:vector size="74" baseType="lpstr">
      <vt:lpstr>Office ​​テーマ</vt:lpstr>
      <vt:lpstr>1_Office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2014-02-06T05:14:18Z</dcterms:created>
  <dcterms:modified xsi:type="dcterms:W3CDTF">2014-03-04T08:00:21Z</dcterms:modified>
</cp:coreProperties>
</file>