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5157633-C4A5-46AB-8322-B2FE92F8CF82}" type="datetimeFigureOut">
              <a:rPr lang="ja-JP" altLang="en-US" smtClean="0">
                <a:solidFill>
                  <a:srgbClr val="465E9C"/>
                </a:solidFill>
              </a:rPr>
              <a:pPr/>
              <a:t>2014/3/10</a:t>
            </a:fld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8E77336C-81E1-46C9-B61D-E6DA35FE4F96}" type="slidenum">
              <a:rPr lang="ja-JP" altLang="en-US" smtClean="0">
                <a:solidFill>
                  <a:srgbClr val="465E9C"/>
                </a:solidFill>
              </a:rPr>
              <a:pPr/>
              <a:t>‹#›</a:t>
            </a:fld>
            <a:endParaRPr lang="ja-JP" alt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204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7633-C4A5-46AB-8322-B2FE92F8CF82}" type="datetimeFigureOut">
              <a:rPr lang="ja-JP" altLang="en-US" smtClean="0">
                <a:solidFill>
                  <a:srgbClr val="465E9C"/>
                </a:solidFill>
              </a:rPr>
              <a:pPr/>
              <a:t>2014/3/10</a:t>
            </a:fld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336C-81E1-46C9-B61D-E6DA35FE4F96}" type="slidenum">
              <a:rPr lang="ja-JP" altLang="en-US" smtClean="0">
                <a:solidFill>
                  <a:srgbClr val="465E9C"/>
                </a:solidFill>
              </a:rPr>
              <a:pPr/>
              <a:t>‹#›</a:t>
            </a:fld>
            <a:endParaRPr lang="ja-JP" alt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573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7633-C4A5-46AB-8322-B2FE92F8CF82}" type="datetimeFigureOut">
              <a:rPr lang="ja-JP" altLang="en-US" smtClean="0">
                <a:solidFill>
                  <a:srgbClr val="465E9C"/>
                </a:solidFill>
              </a:rPr>
              <a:pPr/>
              <a:t>2014/3/10</a:t>
            </a:fld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336C-81E1-46C9-B61D-E6DA35FE4F96}" type="slidenum">
              <a:rPr lang="ja-JP" altLang="en-US" smtClean="0">
                <a:solidFill>
                  <a:srgbClr val="465E9C"/>
                </a:solidFill>
              </a:rPr>
              <a:pPr/>
              <a:t>‹#›</a:t>
            </a:fld>
            <a:endParaRPr lang="ja-JP" alt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759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8544-6183-4E75-8C21-CC77A7ABB01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2014/3/10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7B4A-005D-4A3C-83CC-1FE4C503F26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353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8544-6183-4E75-8C21-CC77A7ABB01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2014/3/10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7B4A-005D-4A3C-83CC-1FE4C503F26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3876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8544-6183-4E75-8C21-CC77A7ABB01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2014/3/10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7B4A-005D-4A3C-83CC-1FE4C503F26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682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8544-6183-4E75-8C21-CC77A7ABB01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2014/3/10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7B4A-005D-4A3C-83CC-1FE4C503F26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2860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8544-6183-4E75-8C21-CC77A7ABB01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2014/3/10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7B4A-005D-4A3C-83CC-1FE4C503F26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0182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8544-6183-4E75-8C21-CC77A7ABB01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2014/3/10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7B4A-005D-4A3C-83CC-1FE4C503F26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933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8544-6183-4E75-8C21-CC77A7ABB01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2014/3/10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7B4A-005D-4A3C-83CC-1FE4C503F26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4757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8544-6183-4E75-8C21-CC77A7ABB01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2014/3/10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7B4A-005D-4A3C-83CC-1FE4C503F26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246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7633-C4A5-46AB-8322-B2FE92F8CF82}" type="datetimeFigureOut">
              <a:rPr lang="ja-JP" altLang="en-US" smtClean="0">
                <a:solidFill>
                  <a:srgbClr val="465E9C"/>
                </a:solidFill>
              </a:rPr>
              <a:pPr/>
              <a:t>2014/3/10</a:t>
            </a:fld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336C-81E1-46C9-B61D-E6DA35FE4F96}" type="slidenum">
              <a:rPr lang="ja-JP" altLang="en-US" smtClean="0">
                <a:solidFill>
                  <a:srgbClr val="465E9C"/>
                </a:solidFill>
              </a:rPr>
              <a:pPr/>
              <a:t>‹#›</a:t>
            </a:fld>
            <a:endParaRPr lang="ja-JP" alt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5717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8544-6183-4E75-8C21-CC77A7ABB01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2014/3/10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7B4A-005D-4A3C-83CC-1FE4C503F26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7170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8544-6183-4E75-8C21-CC77A7ABB01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2014/3/10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7B4A-005D-4A3C-83CC-1FE4C503F26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625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8544-6183-4E75-8C21-CC77A7ABB01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2014/3/10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7B4A-005D-4A3C-83CC-1FE4C503F26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166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7633-C4A5-46AB-8322-B2FE92F8CF82}" type="datetimeFigureOut">
              <a:rPr lang="ja-JP" altLang="en-US" smtClean="0">
                <a:solidFill>
                  <a:srgbClr val="465E9C"/>
                </a:solidFill>
              </a:rPr>
              <a:pPr/>
              <a:t>2014/3/10</a:t>
            </a:fld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336C-81E1-46C9-B61D-E6DA35FE4F96}" type="slidenum">
              <a:rPr lang="ja-JP" altLang="en-US" smtClean="0">
                <a:solidFill>
                  <a:srgbClr val="465E9C"/>
                </a:solidFill>
              </a:rPr>
              <a:pPr/>
              <a:t>‹#›</a:t>
            </a:fld>
            <a:endParaRPr lang="ja-JP" alt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541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7633-C4A5-46AB-8322-B2FE92F8CF82}" type="datetimeFigureOut">
              <a:rPr lang="ja-JP" altLang="en-US" smtClean="0">
                <a:solidFill>
                  <a:srgbClr val="465E9C"/>
                </a:solidFill>
              </a:rPr>
              <a:pPr/>
              <a:t>2014/3/10</a:t>
            </a:fld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336C-81E1-46C9-B61D-E6DA35FE4F96}" type="slidenum">
              <a:rPr lang="ja-JP" altLang="en-US" smtClean="0">
                <a:solidFill>
                  <a:srgbClr val="465E9C"/>
                </a:solidFill>
              </a:rPr>
              <a:pPr/>
              <a:t>‹#›</a:t>
            </a:fld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927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7633-C4A5-46AB-8322-B2FE92F8CF82}" type="datetimeFigureOut">
              <a:rPr lang="ja-JP" altLang="en-US" smtClean="0">
                <a:solidFill>
                  <a:srgbClr val="465E9C"/>
                </a:solidFill>
              </a:rPr>
              <a:pPr/>
              <a:t>2014/3/10</a:t>
            </a:fld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336C-81E1-46C9-B61D-E6DA35FE4F96}" type="slidenum">
              <a:rPr lang="ja-JP" altLang="en-US" smtClean="0">
                <a:solidFill>
                  <a:srgbClr val="465E9C"/>
                </a:solidFill>
              </a:rPr>
              <a:pPr/>
              <a:t>‹#›</a:t>
            </a:fld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382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7633-C4A5-46AB-8322-B2FE92F8CF82}" type="datetimeFigureOut">
              <a:rPr lang="ja-JP" altLang="en-US" smtClean="0">
                <a:solidFill>
                  <a:srgbClr val="465E9C"/>
                </a:solidFill>
              </a:rPr>
              <a:pPr/>
              <a:t>2014/3/10</a:t>
            </a:fld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336C-81E1-46C9-B61D-E6DA35FE4F96}" type="slidenum">
              <a:rPr lang="ja-JP" altLang="en-US" smtClean="0">
                <a:solidFill>
                  <a:srgbClr val="465E9C"/>
                </a:solidFill>
              </a:rPr>
              <a:pPr/>
              <a:t>‹#›</a:t>
            </a:fld>
            <a:endParaRPr lang="ja-JP" alt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808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7633-C4A5-46AB-8322-B2FE92F8CF82}" type="datetimeFigureOut">
              <a:rPr lang="ja-JP" altLang="en-US" smtClean="0">
                <a:solidFill>
                  <a:srgbClr val="465E9C"/>
                </a:solidFill>
              </a:rPr>
              <a:pPr/>
              <a:t>2014/3/10</a:t>
            </a:fld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336C-81E1-46C9-B61D-E6DA35FE4F96}" type="slidenum">
              <a:rPr lang="ja-JP" altLang="en-US" smtClean="0">
                <a:solidFill>
                  <a:srgbClr val="465E9C"/>
                </a:solidFill>
              </a:rPr>
              <a:pPr/>
              <a:t>‹#›</a:t>
            </a:fld>
            <a:endParaRPr lang="ja-JP" alt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178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75157633-C4A5-46AB-8322-B2FE92F8CF82}" type="datetimeFigureOut">
              <a:rPr lang="ja-JP" altLang="en-US" smtClean="0">
                <a:solidFill>
                  <a:srgbClr val="465E9C"/>
                </a:solidFill>
              </a:rPr>
              <a:pPr/>
              <a:t>2014/3/10</a:t>
            </a:fld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8E77336C-81E1-46C9-B61D-E6DA35FE4F96}" type="slidenum">
              <a:rPr lang="ja-JP" altLang="en-US" smtClean="0">
                <a:solidFill>
                  <a:srgbClr val="465E9C"/>
                </a:solidFill>
              </a:rPr>
              <a:pPr/>
              <a:t>‹#›</a:t>
            </a:fld>
            <a:endParaRPr lang="ja-JP" alt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491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5157633-C4A5-46AB-8322-B2FE92F8CF82}" type="datetimeFigureOut">
              <a:rPr lang="ja-JP" altLang="en-US" smtClean="0">
                <a:solidFill>
                  <a:srgbClr val="465E9C"/>
                </a:solidFill>
              </a:rPr>
              <a:pPr/>
              <a:t>2014/3/10</a:t>
            </a:fld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8E77336C-81E1-46C9-B61D-E6DA35FE4F96}" type="slidenum">
              <a:rPr lang="ja-JP" altLang="en-US" smtClean="0">
                <a:solidFill>
                  <a:srgbClr val="465E9C"/>
                </a:solidFill>
              </a:rPr>
              <a:pPr/>
              <a:t>‹#›</a:t>
            </a:fld>
            <a:endParaRPr lang="ja-JP" alt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135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5157633-C4A5-46AB-8322-B2FE92F8CF82}" type="datetimeFigureOut">
              <a:rPr lang="ja-JP" altLang="en-US" smtClean="0">
                <a:solidFill>
                  <a:srgbClr val="465E9C"/>
                </a:solidFill>
              </a:rPr>
              <a:pPr/>
              <a:t>2014/3/10</a:t>
            </a:fld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E77336C-81E1-46C9-B61D-E6DA35FE4F96}" type="slidenum">
              <a:rPr lang="ja-JP" altLang="en-US" smtClean="0">
                <a:solidFill>
                  <a:srgbClr val="465E9C"/>
                </a:solidFill>
              </a:rPr>
              <a:pPr/>
              <a:t>‹#›</a:t>
            </a:fld>
            <a:endParaRPr lang="ja-JP" alt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53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68544-6183-4E75-8C21-CC77A7ABB01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2014/3/10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D7B4A-005D-4A3C-83CC-1FE4C503F26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285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5576" y="1988840"/>
            <a:ext cx="7560840" cy="1863080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オンラインゲーム課金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～解説編～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95936" y="5717287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2000" dirty="0">
                <a:solidFill>
                  <a:prstClr val="black"/>
                </a:solidFill>
                <a:latin typeface="Constantia"/>
                <a:ea typeface="HGS明朝E"/>
              </a:rPr>
              <a:t>制作：</a:t>
            </a:r>
            <a:r>
              <a:rPr lang="en-US" altLang="ja-JP" sz="2000" dirty="0">
                <a:solidFill>
                  <a:prstClr val="black"/>
                </a:solidFill>
                <a:latin typeface="Constantia"/>
                <a:ea typeface="HGS明朝E"/>
              </a:rPr>
              <a:t>NPO</a:t>
            </a:r>
            <a:r>
              <a:rPr lang="ja-JP" altLang="en-US" sz="2000" dirty="0">
                <a:solidFill>
                  <a:prstClr val="black"/>
                </a:solidFill>
                <a:latin typeface="Constantia"/>
                <a:ea typeface="HGS明朝E"/>
              </a:rPr>
              <a:t>法人ＩＴサポートさが</a:t>
            </a:r>
          </a:p>
        </p:txBody>
      </p:sp>
    </p:spTree>
    <p:extLst>
      <p:ext uri="{BB962C8B-B14F-4D97-AF65-F5344CB8AC3E}">
        <p14:creationId xmlns:p14="http://schemas.microsoft.com/office/powerpoint/2010/main" val="1736334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39552" y="593393"/>
            <a:ext cx="7992888" cy="132343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4000" dirty="0" smtClean="0">
                <a:solidFill>
                  <a:prstClr val="white"/>
                </a:solidFill>
              </a:rPr>
              <a:t>・オンラインゲーム課金</a:t>
            </a:r>
            <a:r>
              <a:rPr lang="ja-JP" altLang="en-US" sz="4000" dirty="0">
                <a:solidFill>
                  <a:prstClr val="white"/>
                </a:solidFill>
              </a:rPr>
              <a:t>で</a:t>
            </a:r>
            <a:r>
              <a:rPr lang="ja-JP" altLang="en-US" sz="4000" dirty="0" smtClean="0">
                <a:solidFill>
                  <a:prstClr val="white"/>
                </a:solidFill>
              </a:rPr>
              <a:t>泣かない</a:t>
            </a:r>
            <a:endParaRPr lang="en-US" altLang="ja-JP" sz="4000" dirty="0" smtClean="0">
              <a:solidFill>
                <a:prstClr val="white"/>
              </a:solidFill>
            </a:endParaRPr>
          </a:p>
          <a:p>
            <a:r>
              <a:rPr lang="ja-JP" altLang="en-US" sz="4000" dirty="0">
                <a:solidFill>
                  <a:prstClr val="white"/>
                </a:solidFill>
              </a:rPr>
              <a:t>　</a:t>
            </a:r>
            <a:r>
              <a:rPr lang="ja-JP" altLang="en-US" sz="4000" dirty="0" smtClean="0">
                <a:solidFill>
                  <a:prstClr val="white"/>
                </a:solidFill>
              </a:rPr>
              <a:t>ための</a:t>
            </a:r>
            <a:r>
              <a:rPr lang="ja-JP" altLang="en-US" sz="4000" dirty="0">
                <a:solidFill>
                  <a:prstClr val="white"/>
                </a:solidFill>
              </a:rPr>
              <a:t>対策法！！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39552" y="2063750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u="heavy" dirty="0" smtClean="0">
                <a:solidFill>
                  <a:prstClr val="black"/>
                </a:solidFill>
                <a:uFill>
                  <a:solidFill>
                    <a:srgbClr val="4BACC6"/>
                  </a:solidFill>
                </a:uFill>
              </a:rPr>
              <a:t>１</a:t>
            </a:r>
            <a:r>
              <a:rPr lang="en-US" altLang="ja-JP" sz="3200" b="1" u="heavy" dirty="0" smtClean="0">
                <a:solidFill>
                  <a:prstClr val="black"/>
                </a:solidFill>
                <a:uFill>
                  <a:solidFill>
                    <a:srgbClr val="4BACC6"/>
                  </a:solidFill>
                </a:uFill>
              </a:rPr>
              <a:t>.</a:t>
            </a:r>
            <a:r>
              <a:rPr lang="ja-JP" altLang="en-US" sz="3200" b="1" u="heavy" dirty="0" smtClean="0">
                <a:solidFill>
                  <a:prstClr val="black"/>
                </a:solidFill>
                <a:uFill>
                  <a:solidFill>
                    <a:srgbClr val="4BACC6"/>
                  </a:solidFill>
                </a:uFill>
              </a:rPr>
              <a:t>オンラインゲーム課金</a:t>
            </a:r>
            <a:r>
              <a:rPr lang="ja-JP" altLang="en-US" sz="3200" b="1" u="heavy" dirty="0">
                <a:solidFill>
                  <a:prstClr val="black"/>
                </a:solidFill>
                <a:uFill>
                  <a:solidFill>
                    <a:srgbClr val="4BACC6"/>
                  </a:solidFill>
                </a:uFill>
              </a:rPr>
              <a:t>した金額</a:t>
            </a:r>
            <a:r>
              <a:rPr lang="ja-JP" altLang="en-US" sz="3200" b="1" u="heavy" dirty="0" smtClean="0">
                <a:solidFill>
                  <a:prstClr val="black"/>
                </a:solidFill>
                <a:uFill>
                  <a:solidFill>
                    <a:srgbClr val="4BACC6"/>
                  </a:solidFill>
                </a:uFill>
              </a:rPr>
              <a:t>を</a:t>
            </a:r>
            <a:endParaRPr lang="en-US" altLang="ja-JP" sz="3200" b="1" u="heavy" dirty="0" smtClean="0">
              <a:solidFill>
                <a:prstClr val="black"/>
              </a:solidFill>
              <a:uFill>
                <a:solidFill>
                  <a:srgbClr val="4BACC6"/>
                </a:solidFill>
              </a:uFill>
            </a:endParaRPr>
          </a:p>
          <a:p>
            <a:r>
              <a:rPr lang="ja-JP" altLang="en-US" sz="3200" b="1" u="heavy" dirty="0">
                <a:solidFill>
                  <a:prstClr val="black"/>
                </a:solidFill>
                <a:uFill>
                  <a:solidFill>
                    <a:srgbClr val="4BACC6"/>
                  </a:solidFill>
                </a:uFill>
              </a:rPr>
              <a:t>　 </a:t>
            </a:r>
            <a:r>
              <a:rPr lang="ja-JP" altLang="en-US" sz="3200" b="1" u="heavy" dirty="0" smtClean="0">
                <a:solidFill>
                  <a:prstClr val="black"/>
                </a:solidFill>
                <a:uFill>
                  <a:solidFill>
                    <a:srgbClr val="4BACC6"/>
                  </a:solidFill>
                </a:uFill>
              </a:rPr>
              <a:t>記録</a:t>
            </a:r>
            <a:r>
              <a:rPr lang="ja-JP" altLang="en-US" sz="3200" b="1" u="heavy" dirty="0">
                <a:solidFill>
                  <a:prstClr val="black"/>
                </a:solidFill>
                <a:uFill>
                  <a:solidFill>
                    <a:srgbClr val="4BACC6"/>
                  </a:solidFill>
                </a:uFill>
              </a:rPr>
              <a:t>する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9552" y="3272785"/>
            <a:ext cx="79928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prstClr val="black"/>
                </a:solidFill>
              </a:rPr>
              <a:t>アプリやサービスで少しずつお金を使ってしまい</a:t>
            </a:r>
            <a:r>
              <a:rPr lang="ja-JP" altLang="en-US" sz="2800" dirty="0" smtClean="0">
                <a:solidFill>
                  <a:prstClr val="black"/>
                </a:solidFill>
              </a:rPr>
              <a:t>、</a:t>
            </a:r>
            <a:endParaRPr lang="en-US" altLang="ja-JP" sz="2800" dirty="0" smtClean="0">
              <a:solidFill>
                <a:prstClr val="black"/>
              </a:solidFill>
            </a:endParaRPr>
          </a:p>
          <a:p>
            <a:r>
              <a:rPr lang="ja-JP" altLang="en-US" sz="2800" dirty="0" smtClean="0">
                <a:solidFill>
                  <a:prstClr val="black"/>
                </a:solidFill>
              </a:rPr>
              <a:t>想像</a:t>
            </a:r>
            <a:r>
              <a:rPr lang="ja-JP" altLang="en-US" sz="2800" dirty="0">
                <a:solidFill>
                  <a:prstClr val="black"/>
                </a:solidFill>
              </a:rPr>
              <a:t>以上の額を請求されてしまうことがよくあります。</a:t>
            </a:r>
            <a:endParaRPr lang="en-US" altLang="ja-JP" sz="2800" dirty="0">
              <a:solidFill>
                <a:prstClr val="black"/>
              </a:solidFill>
            </a:endParaRPr>
          </a:p>
          <a:p>
            <a:endParaRPr lang="en-US" altLang="ja-JP" sz="2800" dirty="0">
              <a:solidFill>
                <a:prstClr val="black"/>
              </a:solidFill>
            </a:endParaRPr>
          </a:p>
          <a:p>
            <a:r>
              <a:rPr lang="ja-JP" altLang="en-US" sz="2800" dirty="0">
                <a:solidFill>
                  <a:prstClr val="black"/>
                </a:solidFill>
              </a:rPr>
              <a:t>そのため、多少面倒でも、自分がインターネットで使った金額を把握できるように</a:t>
            </a:r>
            <a:r>
              <a:rPr lang="ja-JP" altLang="en-US" sz="2800" b="1" dirty="0">
                <a:solidFill>
                  <a:srgbClr val="0070C0"/>
                </a:solidFill>
              </a:rPr>
              <a:t>家計簿</a:t>
            </a:r>
            <a:r>
              <a:rPr lang="ja-JP" altLang="en-US" sz="2800" dirty="0">
                <a:solidFill>
                  <a:prstClr val="black"/>
                </a:solidFill>
              </a:rPr>
              <a:t>や</a:t>
            </a:r>
            <a:r>
              <a:rPr lang="ja-JP" altLang="en-US" sz="2800" b="1" dirty="0">
                <a:solidFill>
                  <a:srgbClr val="0070C0"/>
                </a:solidFill>
              </a:rPr>
              <a:t>メモ書き</a:t>
            </a:r>
            <a:r>
              <a:rPr lang="ja-JP" altLang="en-US" sz="2800" dirty="0">
                <a:solidFill>
                  <a:prstClr val="black"/>
                </a:solidFill>
              </a:rPr>
              <a:t>など、こまめに記録をつけるようにしましょう！！</a:t>
            </a:r>
          </a:p>
        </p:txBody>
      </p:sp>
      <p:pic>
        <p:nvPicPr>
          <p:cNvPr id="1027" name="Picture 3" descr="C:\Users\Lenovo10\AppData\Local\Microsoft\Windows\Temporary Internet Files\Content.IE5\AWQLIJYS\MC900433868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916832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862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39552" y="735961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u="heavy" dirty="0">
                <a:solidFill>
                  <a:prstClr val="black"/>
                </a:solidFill>
                <a:uFill>
                  <a:solidFill>
                    <a:srgbClr val="4BACC6"/>
                  </a:solidFill>
                </a:uFill>
              </a:rPr>
              <a:t>２</a:t>
            </a:r>
            <a:r>
              <a:rPr lang="en-US" altLang="ja-JP" sz="3200" b="1" u="heavy" dirty="0" smtClean="0">
                <a:solidFill>
                  <a:prstClr val="black"/>
                </a:solidFill>
                <a:uFill>
                  <a:solidFill>
                    <a:srgbClr val="4BACC6"/>
                  </a:solidFill>
                </a:uFill>
              </a:rPr>
              <a:t>.</a:t>
            </a:r>
            <a:r>
              <a:rPr lang="ja-JP" altLang="en-US" sz="3200" b="1" u="heavy" dirty="0" smtClean="0">
                <a:solidFill>
                  <a:prstClr val="black"/>
                </a:solidFill>
                <a:uFill>
                  <a:solidFill>
                    <a:srgbClr val="4BACC6"/>
                  </a:solidFill>
                </a:uFill>
              </a:rPr>
              <a:t>できればクレジットカード</a:t>
            </a:r>
            <a:r>
              <a:rPr lang="ja-JP" altLang="en-US" sz="3200" b="1" u="heavy" dirty="0">
                <a:solidFill>
                  <a:prstClr val="black"/>
                </a:solidFill>
                <a:uFill>
                  <a:solidFill>
                    <a:srgbClr val="4BACC6"/>
                  </a:solidFill>
                </a:uFill>
              </a:rPr>
              <a:t>を使用しない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9552" y="1524561"/>
            <a:ext cx="79928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prstClr val="black"/>
                </a:solidFill>
              </a:rPr>
              <a:t>クレジットカードのみでの支払いを選択すると、自覚がないままカードで支払いをしてしまい</a:t>
            </a:r>
            <a:r>
              <a:rPr lang="ja-JP" altLang="en-US" sz="2800" dirty="0">
                <a:solidFill>
                  <a:srgbClr val="FF0000"/>
                </a:solidFill>
              </a:rPr>
              <a:t>危険</a:t>
            </a:r>
            <a:r>
              <a:rPr lang="ja-JP" altLang="en-US" sz="2800" dirty="0">
                <a:solidFill>
                  <a:prstClr val="black"/>
                </a:solidFill>
              </a:rPr>
              <a:t>です。</a:t>
            </a:r>
            <a:endParaRPr lang="en-US" altLang="ja-JP" sz="2800" dirty="0">
              <a:solidFill>
                <a:prstClr val="black"/>
              </a:solidFill>
            </a:endParaRPr>
          </a:p>
          <a:p>
            <a:endParaRPr lang="en-US" altLang="ja-JP" sz="2800" dirty="0">
              <a:solidFill>
                <a:prstClr val="black"/>
              </a:solidFill>
            </a:endParaRPr>
          </a:p>
          <a:p>
            <a:r>
              <a:rPr lang="ja-JP" altLang="en-US" sz="2800" dirty="0">
                <a:solidFill>
                  <a:prstClr val="black"/>
                </a:solidFill>
              </a:rPr>
              <a:t>現在は、様々なインターネット専用</a:t>
            </a:r>
            <a:r>
              <a:rPr lang="ja-JP" altLang="en-US" sz="2800" b="1" dirty="0">
                <a:solidFill>
                  <a:srgbClr val="0070C0"/>
                </a:solidFill>
              </a:rPr>
              <a:t>プリペイドカード</a:t>
            </a:r>
            <a:r>
              <a:rPr lang="ja-JP" altLang="en-US" sz="2800" dirty="0">
                <a:solidFill>
                  <a:prstClr val="black"/>
                </a:solidFill>
              </a:rPr>
              <a:t>がでていてコンビニでも買えるのでこれを利用しましょう。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9552" y="4400247"/>
            <a:ext cx="3672408" cy="46166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solidFill>
                  <a:prstClr val="white"/>
                </a:solidFill>
              </a:rPr>
              <a:t>プリペイドカードのメリット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39552" y="4953942"/>
            <a:ext cx="7992888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prstClr val="black"/>
                </a:solidFill>
              </a:rPr>
              <a:t>・先払い購入のため支払いの意識がないままズルズルと使</a:t>
            </a:r>
            <a:r>
              <a:rPr lang="ja-JP" altLang="en-US" sz="2400" dirty="0" err="1">
                <a:solidFill>
                  <a:prstClr val="black"/>
                </a:solidFill>
              </a:rPr>
              <a:t>っ</a:t>
            </a:r>
            <a:r>
              <a:rPr lang="ja-JP" altLang="en-US" sz="2400" dirty="0">
                <a:solidFill>
                  <a:prstClr val="black"/>
                </a:solidFill>
              </a:rPr>
              <a:t>　　</a:t>
            </a:r>
            <a:endParaRPr lang="en-US" altLang="ja-JP" sz="2400" dirty="0">
              <a:solidFill>
                <a:prstClr val="black"/>
              </a:solidFill>
            </a:endParaRPr>
          </a:p>
          <a:p>
            <a:r>
              <a:rPr lang="ja-JP" altLang="en-US" sz="2400" dirty="0">
                <a:solidFill>
                  <a:prstClr val="black"/>
                </a:solidFill>
              </a:rPr>
              <a:t>  </a:t>
            </a:r>
            <a:r>
              <a:rPr lang="ja-JP" altLang="en-US" sz="2400" dirty="0" err="1">
                <a:solidFill>
                  <a:prstClr val="black"/>
                </a:solidFill>
              </a:rPr>
              <a:t>て</a:t>
            </a:r>
            <a:r>
              <a:rPr lang="ja-JP" altLang="en-US" sz="2400" dirty="0">
                <a:solidFill>
                  <a:prstClr val="black"/>
                </a:solidFill>
              </a:rPr>
              <a:t>しまうということがない</a:t>
            </a:r>
            <a:endParaRPr lang="en-US" altLang="ja-JP" sz="2400" dirty="0">
              <a:solidFill>
                <a:prstClr val="black"/>
              </a:solidFill>
            </a:endParaRPr>
          </a:p>
          <a:p>
            <a:r>
              <a:rPr lang="ja-JP" altLang="en-US" sz="2400" dirty="0">
                <a:solidFill>
                  <a:prstClr val="black"/>
                </a:solidFill>
              </a:rPr>
              <a:t>・あらかじめ使うお金を設定しやすい</a:t>
            </a:r>
          </a:p>
        </p:txBody>
      </p:sp>
      <p:pic>
        <p:nvPicPr>
          <p:cNvPr id="2050" name="Picture 2" descr="C:\Users\Lenovo10\AppData\Local\Microsoft\Windows\Temporary Internet Files\Content.IE5\1ZV7HAUJ\MP90044906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767" y="3709597"/>
            <a:ext cx="1276369" cy="115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693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39552" y="735961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u="heavy" dirty="0">
                <a:solidFill>
                  <a:prstClr val="black"/>
                </a:solidFill>
                <a:uFill>
                  <a:solidFill>
                    <a:srgbClr val="4BACC6"/>
                  </a:solidFill>
                </a:uFill>
              </a:rPr>
              <a:t>３</a:t>
            </a:r>
            <a:r>
              <a:rPr lang="en-US" altLang="ja-JP" sz="3200" b="1" u="heavy" dirty="0">
                <a:solidFill>
                  <a:prstClr val="black"/>
                </a:solidFill>
                <a:uFill>
                  <a:solidFill>
                    <a:srgbClr val="4BACC6"/>
                  </a:solidFill>
                </a:uFill>
              </a:rPr>
              <a:t>.</a:t>
            </a:r>
            <a:r>
              <a:rPr lang="ja-JP" altLang="en-US" sz="3200" b="1" u="heavy" dirty="0">
                <a:solidFill>
                  <a:prstClr val="black"/>
                </a:solidFill>
                <a:uFill>
                  <a:solidFill>
                    <a:srgbClr val="4BACC6"/>
                  </a:solidFill>
                </a:uFill>
              </a:rPr>
              <a:t>インターネットでクレジットカードの明細を</a:t>
            </a:r>
            <a:endParaRPr lang="en-US" altLang="ja-JP" sz="3200" b="1" u="heavy" dirty="0">
              <a:solidFill>
                <a:prstClr val="black"/>
              </a:solidFill>
              <a:uFill>
                <a:solidFill>
                  <a:srgbClr val="4BACC6"/>
                </a:solidFill>
              </a:uFill>
            </a:endParaRPr>
          </a:p>
          <a:p>
            <a:r>
              <a:rPr lang="ja-JP" altLang="en-US" sz="3200" b="1" u="heavy" dirty="0">
                <a:solidFill>
                  <a:prstClr val="black"/>
                </a:solidFill>
                <a:uFill>
                  <a:solidFill>
                    <a:srgbClr val="4BACC6"/>
                  </a:solidFill>
                </a:uFill>
              </a:rPr>
              <a:t>　　確認する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9552" y="2301696"/>
            <a:ext cx="79928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prstClr val="black"/>
                </a:solidFill>
              </a:rPr>
              <a:t>カード番号の情報漏れや犯罪などの不正入手</a:t>
            </a:r>
            <a:endParaRPr lang="en-US" altLang="ja-JP" sz="2800" dirty="0">
              <a:solidFill>
                <a:prstClr val="black"/>
              </a:solidFill>
            </a:endParaRPr>
          </a:p>
          <a:p>
            <a:r>
              <a:rPr lang="ja-JP" altLang="en-US" sz="2800" dirty="0">
                <a:solidFill>
                  <a:prstClr val="black"/>
                </a:solidFill>
              </a:rPr>
              <a:t>といった</a:t>
            </a:r>
            <a:r>
              <a:rPr lang="ja-JP" altLang="en-US" sz="2800" dirty="0">
                <a:solidFill>
                  <a:srgbClr val="FF0000"/>
                </a:solidFill>
              </a:rPr>
              <a:t>セキュリティ上の問題でクレジットカードを使いこまれる</a:t>
            </a:r>
            <a:r>
              <a:rPr lang="ja-JP" altLang="en-US" sz="2800" dirty="0">
                <a:solidFill>
                  <a:prstClr val="black"/>
                </a:solidFill>
              </a:rPr>
              <a:t>事態もあります。</a:t>
            </a:r>
            <a:endParaRPr lang="en-US" altLang="ja-JP" sz="2800" dirty="0">
              <a:solidFill>
                <a:prstClr val="black"/>
              </a:solidFill>
            </a:endParaRPr>
          </a:p>
          <a:p>
            <a:endParaRPr lang="en-US" altLang="ja-JP" sz="2800" dirty="0">
              <a:solidFill>
                <a:prstClr val="black"/>
              </a:solidFill>
            </a:endParaRPr>
          </a:p>
          <a:p>
            <a:r>
              <a:rPr lang="ja-JP" altLang="en-US" sz="2800" dirty="0">
                <a:solidFill>
                  <a:prstClr val="black"/>
                </a:solidFill>
              </a:rPr>
              <a:t>現在、カード会社の多くがインターネットでクレジットカードの明細を見られるようになっているので、</a:t>
            </a:r>
            <a:endParaRPr lang="en-US" altLang="ja-JP" sz="2800" dirty="0">
              <a:solidFill>
                <a:prstClr val="black"/>
              </a:solidFill>
            </a:endParaRPr>
          </a:p>
          <a:p>
            <a:r>
              <a:rPr lang="ja-JP" altLang="en-US" sz="2800" dirty="0">
                <a:solidFill>
                  <a:prstClr val="black"/>
                </a:solidFill>
              </a:rPr>
              <a:t>このサービスを利用し、</a:t>
            </a:r>
            <a:r>
              <a:rPr lang="ja-JP" altLang="en-US" sz="2800" b="1" dirty="0">
                <a:solidFill>
                  <a:srgbClr val="0070C0"/>
                </a:solidFill>
              </a:rPr>
              <a:t>こまめにクレジットカードの利用状況をチェック</a:t>
            </a:r>
            <a:r>
              <a:rPr lang="ja-JP" altLang="en-US" sz="2800" dirty="0">
                <a:solidFill>
                  <a:prstClr val="black"/>
                </a:solidFill>
              </a:rPr>
              <a:t>したほうがいいでしょう。</a:t>
            </a:r>
          </a:p>
        </p:txBody>
      </p:sp>
      <p:pic>
        <p:nvPicPr>
          <p:cNvPr id="3078" name="Picture 6" descr="C:\Users\Lenovo10\AppData\Local\Microsoft\Windows\Temporary Internet Files\Content.IE5\AWQLIJYS\MC90039633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5637" y="1268760"/>
            <a:ext cx="1058731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64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プッシュピン">
  <a:themeElements>
    <a:clrScheme name="プッシュピン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プッシュピン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プッシュピン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218</Words>
  <Application>Microsoft Office PowerPoint</Application>
  <PresentationFormat>画面に合わせる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4</vt:i4>
      </vt:variant>
    </vt:vector>
  </HeadingPairs>
  <TitlesOfParts>
    <vt:vector size="6" baseType="lpstr">
      <vt:lpstr>プッシュピン</vt:lpstr>
      <vt:lpstr>1_Office ​​テーマ</vt:lpstr>
      <vt:lpstr>オンラインゲーム課金  ～解説編～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ネット課金  ～解説編～</dc:title>
  <dc:creator>Lenovo10</dc:creator>
  <cp:lastModifiedBy>NB-com</cp:lastModifiedBy>
  <cp:revision>3</cp:revision>
  <dcterms:created xsi:type="dcterms:W3CDTF">2014-02-20T05:13:39Z</dcterms:created>
  <dcterms:modified xsi:type="dcterms:W3CDTF">2014-03-10T05:24:12Z</dcterms:modified>
</cp:coreProperties>
</file>